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65" r:id="rId2"/>
    <p:sldId id="407" r:id="rId3"/>
    <p:sldId id="395" r:id="rId4"/>
    <p:sldId id="396" r:id="rId5"/>
    <p:sldId id="397" r:id="rId6"/>
    <p:sldId id="398" r:id="rId7"/>
    <p:sldId id="399" r:id="rId8"/>
    <p:sldId id="400" r:id="rId9"/>
    <p:sldId id="401" r:id="rId10"/>
    <p:sldId id="402" r:id="rId11"/>
    <p:sldId id="403" r:id="rId12"/>
    <p:sldId id="404" r:id="rId13"/>
    <p:sldId id="409" r:id="rId14"/>
    <p:sldId id="410" r:id="rId15"/>
    <p:sldId id="406" r:id="rId16"/>
  </p:sldIdLst>
  <p:sldSz cx="9906000" cy="6858000" type="A4"/>
  <p:notesSz cx="6858000" cy="9144000"/>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F45"/>
    <a:srgbClr val="C10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63" autoAdjust="0"/>
    <p:restoredTop sz="75469" autoAdjust="0"/>
  </p:normalViewPr>
  <p:slideViewPr>
    <p:cSldViewPr snapToGrid="0" snapToObjects="1">
      <p:cViewPr varScale="1">
        <p:scale>
          <a:sx n="111" d="100"/>
          <a:sy n="111" d="100"/>
        </p:scale>
        <p:origin x="1656" y="200"/>
      </p:cViewPr>
      <p:guideLst>
        <p:guide orient="horz" pos="2160"/>
        <p:guide pos="3120"/>
      </p:guideLst>
    </p:cSldViewPr>
  </p:slideViewPr>
  <p:outlineViewPr>
    <p:cViewPr>
      <p:scale>
        <a:sx n="33" d="100"/>
        <a:sy n="33" d="100"/>
      </p:scale>
      <p:origin x="0" y="0"/>
    </p:cViewPr>
  </p:outlineViewPr>
  <p:notesTextViewPr>
    <p:cViewPr>
      <p:scale>
        <a:sx n="170" d="100"/>
        <a:sy n="170" d="100"/>
      </p:scale>
      <p:origin x="0" y="0"/>
    </p:cViewPr>
  </p:notesTextViewPr>
  <p:sorterViewPr>
    <p:cViewPr varScale="1">
      <p:scale>
        <a:sx n="100" d="100"/>
        <a:sy n="100" d="100"/>
      </p:scale>
      <p:origin x="0" y="0"/>
    </p:cViewPr>
  </p:sorterViewPr>
  <p:notesViewPr>
    <p:cSldViewPr snapToGrid="0" snapToObjects="1">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E69D6-BCED-4D89-832F-AE8CE181E9DD}" type="datetimeFigureOut">
              <a:rPr lang="de-DE" smtClean="0"/>
              <a:pPr/>
              <a:t>08.04.19</a:t>
            </a:fld>
            <a:endParaRPr lang="de-DE"/>
          </a:p>
        </p:txBody>
      </p:sp>
      <p:sp>
        <p:nvSpPr>
          <p:cNvPr id="4" name="Folienbildplatzhalt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588D4E-BBEA-43C4-9D40-815A71D96CD4}" type="slidenum">
              <a:rPr lang="de-DE" smtClean="0"/>
              <a:pPr/>
              <a:t>‹Nr.›</a:t>
            </a:fld>
            <a:endParaRPr lang="de-DE"/>
          </a:p>
        </p:txBody>
      </p:sp>
    </p:spTree>
    <p:extLst>
      <p:ext uri="{BB962C8B-B14F-4D97-AF65-F5344CB8AC3E}">
        <p14:creationId xmlns:p14="http://schemas.microsoft.com/office/powerpoint/2010/main" val="112230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1</a:t>
            </a:fld>
            <a:endParaRPr lang="de-DE"/>
          </a:p>
        </p:txBody>
      </p:sp>
    </p:spTree>
    <p:extLst>
      <p:ext uri="{BB962C8B-B14F-4D97-AF65-F5344CB8AC3E}">
        <p14:creationId xmlns:p14="http://schemas.microsoft.com/office/powerpoint/2010/main" val="340449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 results from the fixed and random effects analysis are shown on this slide. In plain words, a fixed effects analysis computes a weighted average effect based on the assumption that all primary studies were conducted in the same population. Contrary, a random effect analysis assumes that the effects in the primary studies may be based on different populations and vary around a common so-called true effect.</a:t>
            </a:r>
          </a:p>
          <a:p>
            <a:pPr marL="171450" indent="-171450">
              <a:buFont typeface="Symbol" pitchFamily="2" charset="2"/>
              <a:buChar char="Þ"/>
            </a:pPr>
            <a:r>
              <a:rPr lang="en-US" noProof="0" dirty="0"/>
              <a:t>At the top you see the results of the fixed effects analyses for the four drift coefficients. </a:t>
            </a:r>
          </a:p>
          <a:p>
            <a:pPr marL="0" indent="0">
              <a:buFont typeface="Symbol" pitchFamily="2" charset="2"/>
              <a:buNone/>
            </a:pPr>
            <a:r>
              <a:rPr lang="en-US" noProof="0" dirty="0"/>
              <a:t>You could easily see that the simple mean is different from the weighted mean, which is called the fixed effect.</a:t>
            </a:r>
          </a:p>
          <a:p>
            <a:pPr marL="171450" indent="-171450">
              <a:buFont typeface="Symbol" pitchFamily="2" charset="2"/>
              <a:buChar char="Þ"/>
            </a:pPr>
            <a:r>
              <a:rPr lang="en-US" noProof="0" dirty="0"/>
              <a:t>The fixed effects have their standard errors and their confidence intervals to assess their significance.</a:t>
            </a:r>
          </a:p>
          <a:p>
            <a:pPr marL="171450" indent="-171450">
              <a:buFont typeface="Symbol" pitchFamily="2" charset="2"/>
              <a:buChar char="Þ"/>
            </a:pPr>
            <a:r>
              <a:rPr lang="en-US" noProof="0" dirty="0"/>
              <a:t>The I-square value indicates the degree of heterogeneity in the effects across primary studies. I square also as a confidence interval. </a:t>
            </a:r>
          </a:p>
          <a:p>
            <a:pPr marL="0" indent="0">
              <a:buFont typeface="Symbol" pitchFamily="2" charset="2"/>
              <a:buNone/>
            </a:pPr>
            <a:r>
              <a:rPr lang="en-US" noProof="0" dirty="0"/>
              <a:t>You see here that the confidence interval of the effect of job satisfaction on performance, that is, V1toV2, includes zero. This means that this effect does not significantly vary among primary studies, whereas the other three effects do.</a:t>
            </a:r>
          </a:p>
          <a:p>
            <a:pPr marL="171450" indent="-171450">
              <a:buFont typeface="Symbol" pitchFamily="2" charset="2"/>
              <a:buChar char="Þ"/>
            </a:pPr>
            <a:r>
              <a:rPr lang="en-US" noProof="0" dirty="0"/>
              <a:t>Then come the results from random effect analyses. </a:t>
            </a:r>
          </a:p>
          <a:p>
            <a:pPr marL="171450" indent="-171450">
              <a:buFont typeface="Symbol" pitchFamily="2" charset="2"/>
              <a:buChar char="Þ"/>
            </a:pPr>
            <a:r>
              <a:rPr lang="en-US" noProof="0" dirty="0"/>
              <a:t>Okay, these are a lot of numbers. However, one could make a long story short. </a:t>
            </a:r>
          </a:p>
          <a:p>
            <a:pPr marL="0" indent="0">
              <a:buFont typeface="Symbol" pitchFamily="2" charset="2"/>
              <a:buNone/>
            </a:pPr>
            <a:r>
              <a:rPr lang="en-US" noProof="0" dirty="0"/>
              <a:t>The fixed effect of satisfaction on performance is not significant as indicated by the top red rectangle, it does not vary much across primary studies as indicated by the middle red rectangle, and its random effect is not significant either.</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I repeat this: The fixed effect of satisfaction on performance is not significant as indicated by the top red rectangle, it does not vary much across primary studies as indicated by the middle red rectangle, and its random effect is not significant either.</a:t>
            </a:r>
          </a:p>
          <a:p>
            <a:pPr marL="0" indent="0">
              <a:buFont typeface="Symbol" pitchFamily="2" charset="2"/>
              <a:buNone/>
            </a:pPr>
            <a:r>
              <a:rPr lang="en-US" noProof="0" dirty="0"/>
              <a:t>All other effects – either fixed or random. -are significant and vary considerably across primary studies.</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10</a:t>
            </a:fld>
            <a:endParaRPr lang="de-DE" dirty="0"/>
          </a:p>
        </p:txBody>
      </p:sp>
    </p:spTree>
    <p:extLst>
      <p:ext uri="{BB962C8B-B14F-4D97-AF65-F5344CB8AC3E}">
        <p14:creationId xmlns:p14="http://schemas.microsoft.com/office/powerpoint/2010/main" val="2507092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What you can also get from CoTiMA by requesting fixed and random effect </a:t>
            </a:r>
            <a:r>
              <a:rPr lang="en-US" noProof="0" dirty="0" err="1"/>
              <a:t>analyis</a:t>
            </a:r>
            <a:r>
              <a:rPr lang="en-US" noProof="0" dirty="0"/>
              <a:t> is funnel plots. In brief, in funnel plots the effect size is plotted on the horizontal axis, and measures that captures the sample size is plotted on the y-axis. As measures that captures the simple size researchers frequently use the standard error of the estimates. Thus, effects of larger studies are plotted at the top of the figure and effects of smaller studies more at the bottom.</a:t>
            </a:r>
          </a:p>
          <a:p>
            <a:r>
              <a:rPr lang="en-US" noProof="0" dirty="0"/>
              <a:t>=&gt; Here you see the funnel plot for the auto effect of job satisfaction, that is, V1toV1.</a:t>
            </a:r>
          </a:p>
          <a:p>
            <a:pPr marL="171450" indent="-171450">
              <a:buFont typeface="Symbol" pitchFamily="2" charset="2"/>
              <a:buChar char="Þ"/>
            </a:pPr>
            <a:r>
              <a:rPr lang="en-US" noProof="0" dirty="0"/>
              <a:t>What you see here is that – with the exception of on study located at the bottom – some smaller studies tend to produce lower effect sizes. That is, job satisfaction is lass stable in smaller studies, and more stable in larger studies.</a:t>
            </a:r>
          </a:p>
          <a:p>
            <a:pPr marL="0" indent="0">
              <a:buFont typeface="Symbol" pitchFamily="2" charset="2"/>
              <a:buNone/>
            </a:pPr>
            <a:r>
              <a:rPr lang="en-US" noProof="0" dirty="0"/>
              <a:t>We new this before because of the result of Egger’s test shown 2 slides before. Thus, we also know this effect is significant. This could indicate possible publication bias. But it could also indicate other systematic differences between smaller and larger studies. For example, smaller studies may tend to investigate a sample coming from a smaller range of jobs compared to larger studies. Range restriction is now to reduce correlations, and thus, auto effects too.</a:t>
            </a:r>
          </a:p>
          <a:p>
            <a:pPr marL="0" indent="0">
              <a:buFont typeface="Symbol" pitchFamily="2" charset="2"/>
              <a:buNone/>
            </a:pPr>
            <a:endParaRPr lang="en-US" noProof="0" dirty="0"/>
          </a:p>
          <a:p>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11</a:t>
            </a:fld>
            <a:endParaRPr lang="de-DE" dirty="0"/>
          </a:p>
        </p:txBody>
      </p:sp>
    </p:spTree>
    <p:extLst>
      <p:ext uri="{BB962C8B-B14F-4D97-AF65-F5344CB8AC3E}">
        <p14:creationId xmlns:p14="http://schemas.microsoft.com/office/powerpoint/2010/main" val="198082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Finally, we also requested plots. This files just shows you where they are located, the file names, and what solid-</a:t>
            </a:r>
            <a:r>
              <a:rPr lang="en-US" noProof="0" dirty="0" err="1"/>
              <a:t>gres</a:t>
            </a:r>
            <a:r>
              <a:rPr lang="en-US" noProof="0" dirty="0"/>
              <a:t> and dashed-black lines stand for. We explain this on the next slide, too.</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12</a:t>
            </a:fld>
            <a:endParaRPr lang="de-DE" dirty="0"/>
          </a:p>
        </p:txBody>
      </p:sp>
    </p:spTree>
    <p:extLst>
      <p:ext uri="{BB962C8B-B14F-4D97-AF65-F5344CB8AC3E}">
        <p14:creationId xmlns:p14="http://schemas.microsoft.com/office/powerpoint/2010/main" val="220534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What you see here how the continuous time drift coefficients translate to discrete time effects. In other words, you see here cross-lagged effects of job satisfaction on job performance that one would expect if the studies had applied time lags between one moth and almost 5 years. </a:t>
            </a:r>
          </a:p>
          <a:p>
            <a:r>
              <a:rPr lang="en-US" noProof="0" dirty="0"/>
              <a:t>The grey slopes represent the 10 primary studies, and the dashed black slope represents that meta-analyzed, that is, the aggregated effect. </a:t>
            </a:r>
          </a:p>
          <a:p>
            <a:r>
              <a:rPr lang="en-US" noProof="0" dirty="0"/>
              <a:t>As you can see, the aggregated effect does not change much across the different possible time lags. Its is very small on the left side representing short lags, then it becomes a bit stronger, and then it levels off the longer the time lags become, that is, the more we move to the right. </a:t>
            </a:r>
          </a:p>
          <a:p>
            <a:r>
              <a:rPr lang="en-US" noProof="0" dirty="0"/>
              <a:t>Recall that CoTiMA has revealed this effect to be not significant. The correct interpretation is that the effect of job satisfaction on job performance does not exist. It does not exist at any possible time lag.</a:t>
            </a:r>
          </a:p>
          <a:p>
            <a:pPr marL="171450" indent="-171450">
              <a:buFont typeface="Symbol" pitchFamily="2" charset="2"/>
              <a:buChar char="Þ"/>
            </a:pPr>
            <a:r>
              <a:rPr lang="en-US" noProof="0" dirty="0"/>
              <a:t>The next figure shows the reversed effects, that is, the effects of performance on satisfaction. The dashed black line again represents the aggregated effect. </a:t>
            </a:r>
          </a:p>
          <a:p>
            <a:pPr marL="0" indent="0">
              <a:buFont typeface="Symbol" pitchFamily="2" charset="2"/>
              <a:buNone/>
            </a:pPr>
            <a:r>
              <a:rPr lang="en-US" noProof="0" dirty="0"/>
              <a:t>Recall that CoTiMA has revealed a significant continuous time cross effect of performance on satisfaction. The correct interpretation is that the effect of job performance on job satisfaction on does exist. It does exist at any possible time lag. </a:t>
            </a:r>
          </a:p>
          <a:p>
            <a:pPr marL="0" indent="0">
              <a:buFont typeface="Symbol" pitchFamily="2" charset="2"/>
              <a:buNone/>
            </a:pPr>
            <a:r>
              <a:rPr lang="en-US" noProof="0" dirty="0"/>
              <a:t>However, this does not mean that it always becomes significant. If the time lag in a study is too small or too long, the effect could become very small and its standard error very large. Thus, it may fail to become significant, but the CoTiMA results says: It is there, but you may not see it.</a:t>
            </a:r>
          </a:p>
          <a:p>
            <a:pPr marL="171450" indent="-171450">
              <a:buFont typeface="Symbol" pitchFamily="2" charset="2"/>
              <a:buChar char="Þ"/>
            </a:pPr>
            <a:r>
              <a:rPr lang="en-US" noProof="0" dirty="0"/>
              <a:t>For autoregressive effects, the shape of the expected effects across different time lags is different. Whereas cross-lagged effects always tend to increase, then reach a </a:t>
            </a:r>
            <a:r>
              <a:rPr lang="en-US" noProof="0" dirty="0" err="1"/>
              <a:t>mximum</a:t>
            </a:r>
            <a:r>
              <a:rPr lang="en-US" noProof="0" dirty="0"/>
              <a:t>, and the start to decline again, auto-regressive effects become smaller with increasing time lags.</a:t>
            </a:r>
          </a:p>
          <a:p>
            <a:pPr marL="171450" indent="-171450">
              <a:buFont typeface="Symbol" pitchFamily="2" charset="2"/>
              <a:buChar char="Þ"/>
            </a:pPr>
            <a:r>
              <a:rPr lang="en-US" noProof="0" dirty="0"/>
              <a:t>This is the basic shape that characterizes the distribution of all cross-lagged effects from very short to very long lags. And since time lags have such a non-linear and non-symmetric distribution across time, ….</a:t>
            </a:r>
          </a:p>
          <a:p>
            <a:pPr marL="171450" indent="-171450">
              <a:buFont typeface="Symbol" pitchFamily="2" charset="2"/>
              <a:buChar char="Þ"/>
            </a:pPr>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13</a:t>
            </a:fld>
            <a:endParaRPr lang="de-DE" dirty="0"/>
          </a:p>
        </p:txBody>
      </p:sp>
    </p:spTree>
    <p:extLst>
      <p:ext uri="{BB962C8B-B14F-4D97-AF65-F5344CB8AC3E}">
        <p14:creationId xmlns:p14="http://schemas.microsoft.com/office/powerpoint/2010/main" val="1046197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=&gt; … one should better not, for example, categorize primary studies into different time categories and then aggregate effects within each category. Instead, CoTiMA, which is based on stochastic differential equations, much better describes the evolution of effects across time. So it is time. Time to conduct your own CoTiMA. </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14</a:t>
            </a:fld>
            <a:endParaRPr lang="de-DE" dirty="0"/>
          </a:p>
        </p:txBody>
      </p:sp>
    </p:spTree>
    <p:extLst>
      <p:ext uri="{BB962C8B-B14F-4D97-AF65-F5344CB8AC3E}">
        <p14:creationId xmlns:p14="http://schemas.microsoft.com/office/powerpoint/2010/main" val="47975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a:t>-</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15</a:t>
            </a:fld>
            <a:endParaRPr lang="de-DE" dirty="0"/>
          </a:p>
        </p:txBody>
      </p:sp>
    </p:spTree>
    <p:extLst>
      <p:ext uri="{BB962C8B-B14F-4D97-AF65-F5344CB8AC3E}">
        <p14:creationId xmlns:p14="http://schemas.microsoft.com/office/powerpoint/2010/main" val="220507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_tradnl" dirty="0"/>
              <a:t>CoTiMA has </a:t>
            </a:r>
            <a:r>
              <a:rPr lang="es-ES_tradnl" dirty="0" err="1"/>
              <a:t>finished</a:t>
            </a:r>
            <a:r>
              <a:rPr lang="es-ES_tradnl" dirty="0"/>
              <a:t> </a:t>
            </a:r>
            <a:r>
              <a:rPr lang="es-ES_tradnl" dirty="0" err="1"/>
              <a:t>if</a:t>
            </a:r>
            <a:r>
              <a:rPr lang="es-ES_tradnl" dirty="0"/>
              <a:t> </a:t>
            </a:r>
            <a:r>
              <a:rPr lang="es-ES_tradnl" dirty="0" err="1"/>
              <a:t>you</a:t>
            </a:r>
            <a:r>
              <a:rPr lang="es-ES_tradnl" dirty="0"/>
              <a:t> </a:t>
            </a:r>
            <a:r>
              <a:rPr lang="es-ES_tradnl" dirty="0" err="1"/>
              <a:t>see</a:t>
            </a:r>
            <a:r>
              <a:rPr lang="es-ES_tradnl" dirty="0"/>
              <a:t> </a:t>
            </a:r>
            <a:r>
              <a:rPr lang="es-ES_tradnl" dirty="0" err="1"/>
              <a:t>such</a:t>
            </a:r>
            <a:r>
              <a:rPr lang="es-ES_tradnl" dirty="0"/>
              <a:t> output in </a:t>
            </a:r>
            <a:r>
              <a:rPr lang="es-ES_tradnl" dirty="0" err="1"/>
              <a:t>the</a:t>
            </a:r>
            <a:r>
              <a:rPr lang="es-ES_tradnl" dirty="0"/>
              <a:t> </a:t>
            </a:r>
            <a:r>
              <a:rPr lang="es-ES_tradnl" dirty="0" err="1"/>
              <a:t>console</a:t>
            </a:r>
            <a:r>
              <a:rPr lang="es-ES_tradnl" dirty="0"/>
              <a:t>. </a:t>
            </a:r>
            <a:r>
              <a:rPr lang="es-ES_tradnl" dirty="0" err="1"/>
              <a:t>The</a:t>
            </a:r>
            <a:r>
              <a:rPr lang="es-ES_tradnl" dirty="0"/>
              <a:t> </a:t>
            </a:r>
            <a:r>
              <a:rPr lang="es-ES_tradnl" dirty="0" err="1"/>
              <a:t>warning</a:t>
            </a:r>
            <a:r>
              <a:rPr lang="es-ES_tradnl" dirty="0"/>
              <a:t> </a:t>
            </a:r>
            <a:r>
              <a:rPr lang="es-ES_tradnl" dirty="0" err="1"/>
              <a:t>messages</a:t>
            </a:r>
            <a:r>
              <a:rPr lang="es-ES_tradnl" dirty="0"/>
              <a:t> do </a:t>
            </a:r>
            <a:r>
              <a:rPr lang="es-ES_tradnl" dirty="0" err="1"/>
              <a:t>not</a:t>
            </a:r>
            <a:r>
              <a:rPr lang="es-ES_tradnl" dirty="0"/>
              <a:t> indicaste </a:t>
            </a:r>
            <a:r>
              <a:rPr lang="es-ES_tradnl" dirty="0" err="1"/>
              <a:t>any</a:t>
            </a:r>
            <a:r>
              <a:rPr lang="es-ES_tradnl" dirty="0"/>
              <a:t> problema. Error </a:t>
            </a:r>
            <a:r>
              <a:rPr lang="es-ES_tradnl" dirty="0" err="1"/>
              <a:t>messages</a:t>
            </a:r>
            <a:r>
              <a:rPr lang="es-ES_tradnl" dirty="0"/>
              <a:t> do, </a:t>
            </a:r>
            <a:r>
              <a:rPr lang="es-ES_tradnl" dirty="0" err="1"/>
              <a:t>warning</a:t>
            </a:r>
            <a:r>
              <a:rPr lang="es-ES_tradnl" dirty="0"/>
              <a:t> </a:t>
            </a:r>
            <a:r>
              <a:rPr lang="es-ES_tradnl" dirty="0" err="1"/>
              <a:t>massages</a:t>
            </a:r>
            <a:r>
              <a:rPr lang="es-ES_tradnl" dirty="0"/>
              <a:t> </a:t>
            </a:r>
            <a:r>
              <a:rPr lang="es-ES_tradnl" dirty="0" err="1"/>
              <a:t>typicall</a:t>
            </a:r>
            <a:r>
              <a:rPr lang="es-ES_tradnl" dirty="0"/>
              <a:t> do </a:t>
            </a:r>
            <a:r>
              <a:rPr lang="es-ES_tradnl" dirty="0" err="1"/>
              <a:t>not</a:t>
            </a:r>
            <a:r>
              <a:rPr lang="es-ES_tradnl" dirty="0"/>
              <a:t>. </a:t>
            </a:r>
          </a:p>
          <a:p>
            <a:pPr marL="171450" indent="-171450">
              <a:buFont typeface="Symbol" pitchFamily="2" charset="2"/>
              <a:buChar char="Þ"/>
            </a:pPr>
            <a:r>
              <a:rPr lang="es-ES_tradnl" dirty="0" err="1"/>
              <a:t>You</a:t>
            </a:r>
            <a:r>
              <a:rPr lang="es-ES_tradnl" dirty="0"/>
              <a:t> </a:t>
            </a:r>
            <a:r>
              <a:rPr lang="es-ES_tradnl" dirty="0" err="1"/>
              <a:t>could</a:t>
            </a:r>
            <a:r>
              <a:rPr lang="es-ES_tradnl" dirty="0"/>
              <a:t> </a:t>
            </a:r>
            <a:r>
              <a:rPr lang="es-ES_tradnl" dirty="0" err="1"/>
              <a:t>also</a:t>
            </a:r>
            <a:r>
              <a:rPr lang="es-ES_tradnl" dirty="0"/>
              <a:t> </a:t>
            </a:r>
            <a:r>
              <a:rPr lang="es-ES_tradnl" dirty="0" err="1"/>
              <a:t>see</a:t>
            </a:r>
            <a:r>
              <a:rPr lang="es-ES_tradnl" dirty="0"/>
              <a:t> </a:t>
            </a:r>
            <a:r>
              <a:rPr lang="es-ES_tradnl" dirty="0" err="1"/>
              <a:t>that</a:t>
            </a:r>
            <a:r>
              <a:rPr lang="es-ES_tradnl" dirty="0"/>
              <a:t> CoTiMA has </a:t>
            </a:r>
            <a:r>
              <a:rPr lang="es-ES_tradnl" dirty="0" err="1"/>
              <a:t>finished</a:t>
            </a:r>
            <a:r>
              <a:rPr lang="es-ES_tradnl" dirty="0"/>
              <a:t> </a:t>
            </a:r>
            <a:r>
              <a:rPr lang="es-ES_tradnl" dirty="0" err="1"/>
              <a:t>because</a:t>
            </a:r>
            <a:r>
              <a:rPr lang="es-ES_tradnl" dirty="0"/>
              <a:t> </a:t>
            </a:r>
            <a:r>
              <a:rPr lang="es-ES_tradnl" dirty="0" err="1"/>
              <a:t>the</a:t>
            </a:r>
            <a:r>
              <a:rPr lang="es-ES_tradnl" dirty="0"/>
              <a:t> top </a:t>
            </a:r>
            <a:r>
              <a:rPr lang="es-ES_tradnl" dirty="0" err="1"/>
              <a:t>right</a:t>
            </a:r>
            <a:r>
              <a:rPr lang="es-ES_tradnl" dirty="0"/>
              <a:t> </a:t>
            </a:r>
            <a:r>
              <a:rPr lang="es-ES_tradnl" dirty="0" err="1"/>
              <a:t>pane</a:t>
            </a:r>
            <a:r>
              <a:rPr lang="es-ES_tradnl" dirty="0"/>
              <a:t> has </a:t>
            </a:r>
            <a:r>
              <a:rPr lang="es-ES_tradnl" dirty="0" err="1"/>
              <a:t>now</a:t>
            </a:r>
            <a:r>
              <a:rPr lang="es-ES_tradnl" dirty="0"/>
              <a:t> </a:t>
            </a:r>
            <a:r>
              <a:rPr lang="es-ES_tradnl" dirty="0" err="1"/>
              <a:t>been</a:t>
            </a:r>
            <a:r>
              <a:rPr lang="es-ES_tradnl" dirty="0"/>
              <a:t> </a:t>
            </a:r>
            <a:r>
              <a:rPr lang="es-ES_tradnl" dirty="0" err="1"/>
              <a:t>populated</a:t>
            </a:r>
            <a:r>
              <a:rPr lang="es-ES_tradnl" dirty="0"/>
              <a:t>. </a:t>
            </a:r>
            <a:r>
              <a:rPr lang="es-ES_tradnl" dirty="0" err="1"/>
              <a:t>But</a:t>
            </a:r>
            <a:r>
              <a:rPr lang="es-ES_tradnl" dirty="0"/>
              <a:t> </a:t>
            </a:r>
            <a:r>
              <a:rPr lang="es-ES_tradnl" dirty="0" err="1"/>
              <a:t>this</a:t>
            </a:r>
            <a:r>
              <a:rPr lang="es-ES_tradnl" dirty="0"/>
              <a:t> </a:t>
            </a:r>
            <a:r>
              <a:rPr lang="es-ES_tradnl" dirty="0" err="1"/>
              <a:t>is</a:t>
            </a:r>
            <a:r>
              <a:rPr lang="es-ES_tradnl" dirty="0"/>
              <a:t> </a:t>
            </a:r>
            <a:r>
              <a:rPr lang="es-ES_tradnl" dirty="0" err="1"/>
              <a:t>not</a:t>
            </a:r>
            <a:r>
              <a:rPr lang="es-ES_tradnl" dirty="0"/>
              <a:t> of </a:t>
            </a:r>
            <a:r>
              <a:rPr lang="es-ES_tradnl" dirty="0" err="1"/>
              <a:t>much</a:t>
            </a:r>
            <a:r>
              <a:rPr lang="es-ES_tradnl" dirty="0"/>
              <a:t> </a:t>
            </a:r>
            <a:r>
              <a:rPr lang="es-ES_tradnl" dirty="0" err="1"/>
              <a:t>imporance</a:t>
            </a:r>
            <a:r>
              <a:rPr lang="es-ES_tradnl" dirty="0"/>
              <a:t> </a:t>
            </a:r>
            <a:r>
              <a:rPr lang="es-ES_tradnl" dirty="0" err="1"/>
              <a:t>for</a:t>
            </a:r>
            <a:r>
              <a:rPr lang="es-ES_tradnl" dirty="0"/>
              <a:t> </a:t>
            </a:r>
            <a:r>
              <a:rPr lang="es-ES_tradnl" dirty="0" err="1"/>
              <a:t>us</a:t>
            </a:r>
            <a:r>
              <a:rPr lang="es-ES_tradnl" dirty="0"/>
              <a:t> </a:t>
            </a:r>
            <a:r>
              <a:rPr lang="es-ES_tradnl" dirty="0" err="1"/>
              <a:t>because</a:t>
            </a:r>
            <a:r>
              <a:rPr lang="es-ES_tradnl" dirty="0"/>
              <a:t> </a:t>
            </a:r>
            <a:r>
              <a:rPr lang="es-ES_tradnl" dirty="0" err="1"/>
              <a:t>everything</a:t>
            </a:r>
            <a:r>
              <a:rPr lang="es-ES_tradnl" dirty="0"/>
              <a:t> has </a:t>
            </a:r>
            <a:r>
              <a:rPr lang="es-ES_tradnl" dirty="0" err="1"/>
              <a:t>also</a:t>
            </a:r>
            <a:r>
              <a:rPr lang="es-ES_tradnl" dirty="0"/>
              <a:t> </a:t>
            </a:r>
            <a:r>
              <a:rPr lang="es-ES_tradnl" dirty="0" err="1"/>
              <a:t>been</a:t>
            </a:r>
            <a:r>
              <a:rPr lang="es-ES_tradnl" dirty="0"/>
              <a:t> sabe in </a:t>
            </a:r>
            <a:r>
              <a:rPr lang="es-ES_tradnl" dirty="0" err="1"/>
              <a:t>an</a:t>
            </a:r>
            <a:r>
              <a:rPr lang="es-ES_tradnl" dirty="0"/>
              <a:t> </a:t>
            </a:r>
            <a:r>
              <a:rPr lang="es-ES_tradnl" dirty="0" err="1"/>
              <a:t>ourput</a:t>
            </a:r>
            <a:r>
              <a:rPr lang="es-ES_tradnl" dirty="0"/>
              <a:t> file. </a:t>
            </a:r>
          </a:p>
          <a:p>
            <a:pPr marL="0" indent="0" algn="l">
              <a:buFont typeface="Symbol" pitchFamily="2" charset="2"/>
              <a:buNone/>
            </a:pPr>
            <a:endParaRPr lang="es-ES_tradnl"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2</a:t>
            </a:fld>
            <a:endParaRPr lang="de-DE" dirty="0"/>
          </a:p>
        </p:txBody>
      </p:sp>
    </p:spTree>
    <p:extLst>
      <p:ext uri="{BB962C8B-B14F-4D97-AF65-F5344CB8AC3E}">
        <p14:creationId xmlns:p14="http://schemas.microsoft.com/office/powerpoint/2010/main" val="411188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You should now find a file with the name “CoTiMA </a:t>
            </a:r>
            <a:r>
              <a:rPr lang="en-US" noProof="0" dirty="0" err="1"/>
              <a:t>SatPerf.txt</a:t>
            </a:r>
            <a:r>
              <a:rPr lang="en-US" noProof="0" dirty="0"/>
              <a:t>” in your working directory, </a:t>
            </a:r>
          </a:p>
          <a:p>
            <a:r>
              <a:rPr lang="en-US" noProof="0" dirty="0"/>
              <a:t>This file could be opened by any text editor or in Word or </a:t>
            </a:r>
            <a:r>
              <a:rPr lang="en-US" noProof="0" dirty="0" err="1"/>
              <a:t>otherword</a:t>
            </a:r>
            <a:r>
              <a:rPr lang="en-US" noProof="0" dirty="0"/>
              <a:t> processing programs.</a:t>
            </a:r>
          </a:p>
          <a:p>
            <a:r>
              <a:rPr lang="en-US" noProof="0" dirty="0"/>
              <a:t>We will no guide you through this file.</a:t>
            </a:r>
          </a:p>
          <a:p>
            <a:endParaRPr lang="en-US" noProof="0" dirty="0"/>
          </a:p>
          <a:p>
            <a:pPr marL="171450" indent="-171450">
              <a:buFont typeface="Symbol" pitchFamily="2" charset="2"/>
              <a:buChar char="Þ"/>
            </a:pPr>
            <a:r>
              <a:rPr lang="en-US" noProof="0" dirty="0"/>
              <a:t>In this line you see the sample sizes of the k studies of your CoTiMA. </a:t>
            </a:r>
          </a:p>
          <a:p>
            <a:pPr marL="0" indent="0" algn="l">
              <a:buFont typeface="Symbol" pitchFamily="2" charset="2"/>
              <a:buNone/>
            </a:pPr>
            <a:r>
              <a:rPr lang="en-US" noProof="0" dirty="0"/>
              <a:t>They are in the same order as you entered them</a:t>
            </a:r>
          </a:p>
          <a:p>
            <a:pPr marL="171450" indent="-171450" algn="l">
              <a:buFont typeface="Symbol" pitchFamily="2" charset="2"/>
              <a:buChar char="Þ"/>
            </a:pPr>
            <a:r>
              <a:rPr lang="en-US" noProof="0" dirty="0"/>
              <a:t>Then there is the overall sample size, which is 2026.</a:t>
            </a:r>
          </a:p>
          <a:p>
            <a:pPr marL="171450" indent="-171450" algn="l">
              <a:buFont typeface="Symbol" pitchFamily="2" charset="2"/>
              <a:buChar char="Þ"/>
            </a:pPr>
            <a:r>
              <a:rPr lang="en-US" noProof="0" dirty="0"/>
              <a:t>Here we have all time lags used in the primary studies, in this case sorted by length.</a:t>
            </a:r>
          </a:p>
          <a:p>
            <a:pPr marL="171450" indent="-171450" algn="l">
              <a:buFont typeface="Symbol" pitchFamily="2" charset="2"/>
              <a:buChar char="Þ"/>
            </a:pPr>
            <a:r>
              <a:rPr lang="en-US" noProof="0" dirty="0"/>
              <a:t>Then there is the average time lag used across all primary studies, which is 9.75months.</a:t>
            </a:r>
          </a:p>
          <a:p>
            <a:pPr marL="171450" indent="-171450" algn="l">
              <a:buFont typeface="Symbol" pitchFamily="2" charset="2"/>
              <a:buChar char="Þ"/>
            </a:pPr>
            <a:r>
              <a:rPr lang="en-US" noProof="0" dirty="0"/>
              <a:t>This list shows the number of waves used by each study from Study 1 to Study 10. In our case, all studies used 2 waves.</a:t>
            </a:r>
          </a:p>
          <a:p>
            <a:pPr marL="171450" indent="-171450" algn="l">
              <a:buFont typeface="Symbol" pitchFamily="2" charset="2"/>
              <a:buChar char="Þ"/>
            </a:pPr>
            <a:r>
              <a:rPr lang="en-US" noProof="0" dirty="0"/>
              <a:t>Finally, the sum of all time points is 20. Admittedly, this is not very interesting.</a:t>
            </a:r>
          </a:p>
          <a:p>
            <a:pPr marL="171450" indent="-171450" algn="l">
              <a:buFont typeface="Symbol" pitchFamily="2" charset="2"/>
              <a:buChar char="Þ"/>
            </a:pPr>
            <a:endParaRPr lang="en-US" noProof="0" dirty="0"/>
          </a:p>
          <a:p>
            <a:pPr marL="171450" indent="-171450" algn="l">
              <a:buFont typeface="Symbol" pitchFamily="2" charset="2"/>
              <a:buChar char="Þ"/>
            </a:pPr>
            <a:endParaRPr lang="en-US" noProof="0" dirty="0"/>
          </a:p>
          <a:p>
            <a:pPr marL="171450" indent="-171450" algn="l">
              <a:buFont typeface="Symbol" pitchFamily="2" charset="2"/>
              <a:buChar char="Þ"/>
            </a:pPr>
            <a:endParaRPr lang="en-US" noProof="0" dirty="0"/>
          </a:p>
          <a:p>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3</a:t>
            </a:fld>
            <a:endParaRPr lang="de-DE" dirty="0"/>
          </a:p>
        </p:txBody>
      </p:sp>
    </p:spTree>
    <p:extLst>
      <p:ext uri="{BB962C8B-B14F-4D97-AF65-F5344CB8AC3E}">
        <p14:creationId xmlns:p14="http://schemas.microsoft.com/office/powerpoint/2010/main" val="63748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Now it gets very interesting. Here are the results of a continuous time structural equation model separately fitted to each of the 10 studies. </a:t>
            </a:r>
          </a:p>
          <a:p>
            <a:pPr marL="171450" indent="-171450">
              <a:buFont typeface="Symbol" pitchFamily="2" charset="2"/>
              <a:buChar char="Þ"/>
            </a:pPr>
            <a:r>
              <a:rPr lang="en-US" noProof="0" dirty="0"/>
              <a:t>The effect V1toV1, which indicates the effect of Variable Number 1 on itself across time, and the effect V2toV2, which indicates the effect of Variable Number 2 on itself across time, are the continuous time auto effects.</a:t>
            </a:r>
          </a:p>
          <a:p>
            <a:pPr marL="0" indent="0">
              <a:buFont typeface="Symbol" pitchFamily="2" charset="2"/>
              <a:buNone/>
            </a:pPr>
            <a:r>
              <a:rPr lang="en-US" noProof="0" dirty="0"/>
              <a:t>Thus, V1toV1 is the auto effect of job satisfaction and V2toV2 is the auto effect of job performance.</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The effect V1toV2, which indicates the effect of Variable Number 1 on Variable number 2 across time, and the effect V2toV1, which indicates the effect of Variable Number 2 on Variable number 1 across time, are the continuous time cross effects.</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Thus, V1toV2 is the cross effect of job satisfaction on job performance. Conversely, V2toV1 is the cross effect of performance on satisfaction</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A look at the auto effects reveals they are all negative. This has to be in continuous modeling because of the math involved. </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As a heuristic, you could add one to them to see in which study the variable were more or less stable. Alternatively, you may know that the less stable a variable is, the more negative its auto effect becomes, and the more stable a variable is, the closer its auto effect comes to zero. Anyway, we show later how these effects translate into discrete time auto-regressive effects that we usually deal with in regression or structural equation models.</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Let us look at the cross effects.</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Let us look at the V1toV2 effects, that is, the effects of earlier job satisfaction on later performance. Contrary to auto effects, this signs of cross effects are interpreted as always. In four studies, they were negative, indicating that an increase in satisfaction leads to an decrease in performance. However, none of these effects was significant. How could we know this?</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A coefficient is significant if it is twice as large as its associated standard error.</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More exactly, the ratio of coefficient divided by its standard error </a:t>
            </a:r>
            <a:r>
              <a:rPr lang="en-US" noProof="0" dirty="0" err="1"/>
              <a:t>ist</a:t>
            </a:r>
            <a:r>
              <a:rPr lang="en-US" noProof="0" dirty="0"/>
              <a:t> the so-called T-value and it should exceed 1.96, which is the critical value in the standard normal distribution. This is not the case for any of the negative coefficients, but it applies to the effect of job satisfaction on performance in study number five.</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We can use this effect to illustrate the difference between discrete time and continuous time modeling. Study number 5 used a time lag of 11 months, and if standard regression or structural equation model would be used, the cross-lagged effect of performance satisfaction on performance would also become significant. The interpretation would then be: Job satisfaction predicts job performance across a time lag of 11 months.</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In continuous time modeling, the interpretation is that Job satisfaction predicts job performance irrespective of the time lag.</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As for auto effects, the value of the continuous time cross effect is difficult to interpret, and we show later how they can be translated into discrete time cross-lagged effects .</a:t>
            </a:r>
          </a:p>
          <a:p>
            <a:pPr marL="171450" indent="-171450">
              <a:buFont typeface="Symbol" pitchFamily="2" charset="2"/>
              <a:buChar char="Þ"/>
            </a:pPr>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4</a:t>
            </a:fld>
            <a:endParaRPr lang="de-DE" dirty="0"/>
          </a:p>
        </p:txBody>
      </p:sp>
    </p:spTree>
    <p:extLst>
      <p:ext uri="{BB962C8B-B14F-4D97-AF65-F5344CB8AC3E}">
        <p14:creationId xmlns:p14="http://schemas.microsoft.com/office/powerpoint/2010/main" val="60116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Instead of relying on the ratio of a coefficient divided by its standard error, confidence intervals are usually better because they may actually not be symmetric. </a:t>
            </a:r>
          </a:p>
          <a:p>
            <a:r>
              <a:rPr lang="en-US" dirty="0"/>
              <a:t>For example, looking a Study number five again, we see that the confidence interval for the effects of satisfaction on </a:t>
            </a:r>
            <a:r>
              <a:rPr lang="en-US" noProof="0" dirty="0"/>
              <a:t>performance</a:t>
            </a:r>
            <a:r>
              <a:rPr lang="en-US" dirty="0"/>
              <a:t>, that is, the effect of V1toV2, range from plus 0.013 to plus 0.189</a:t>
            </a:r>
          </a:p>
        </p:txBody>
      </p:sp>
      <p:sp>
        <p:nvSpPr>
          <p:cNvPr id="4" name="Foliennummernplatzhalter 3"/>
          <p:cNvSpPr>
            <a:spLocks noGrp="1"/>
          </p:cNvSpPr>
          <p:nvPr>
            <p:ph type="sldNum" sz="quarter" idx="10"/>
          </p:nvPr>
        </p:nvSpPr>
        <p:spPr/>
        <p:txBody>
          <a:bodyPr/>
          <a:lstStyle/>
          <a:p>
            <a:fld id="{93588D4E-BBEA-43C4-9D40-815A71D96CD4}" type="slidenum">
              <a:rPr lang="de-DE" smtClean="0"/>
              <a:pPr/>
              <a:t>5</a:t>
            </a:fld>
            <a:endParaRPr lang="de-DE" dirty="0"/>
          </a:p>
        </p:txBody>
      </p:sp>
    </p:spTree>
    <p:extLst>
      <p:ext uri="{BB962C8B-B14F-4D97-AF65-F5344CB8AC3E}">
        <p14:creationId xmlns:p14="http://schemas.microsoft.com/office/powerpoint/2010/main" val="13795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Next, the fit statistics for a heterogeneity model are displayed. A heterogeneity model is a model in which all auto effects and all cross effects are independently estimated for each primary study. </a:t>
            </a:r>
          </a:p>
          <a:p>
            <a:endParaRPr lang="en-US" noProof="0" dirty="0"/>
          </a:p>
          <a:p>
            <a:r>
              <a:rPr lang="en-US" noProof="0" dirty="0"/>
              <a:t>In many structural equation programs a Chi-square value, the degrees of freedom, and the significance </a:t>
            </a:r>
          </a:p>
          <a:p>
            <a:r>
              <a:rPr lang="en-US" noProof="0" dirty="0"/>
              <a:t>of the Chi-square value are shown. The Chi-square value is essentially based on the so-called minus two loglikelihood value, which is used in continuous time modelling. </a:t>
            </a:r>
          </a:p>
          <a:p>
            <a:r>
              <a:rPr lang="en-US" noProof="0" dirty="0"/>
              <a:t>The value itself does not have any meaning, but it can be used to compare different models to determine which model fits better. If you know the Chi-square difference test – this is essentially identical to a minus two loglikelihood-difference test.</a:t>
            </a:r>
          </a:p>
          <a:p>
            <a:endParaRPr lang="en-US" noProof="0" dirty="0"/>
          </a:p>
          <a:p>
            <a:pPr marL="171450" indent="-171450">
              <a:buFont typeface="Symbol" pitchFamily="2" charset="2"/>
              <a:buChar char="Þ"/>
            </a:pPr>
            <a:r>
              <a:rPr lang="en-US" noProof="0" dirty="0"/>
              <a:t>The output also shows that overall 100 parameters were tested. </a:t>
            </a:r>
          </a:p>
          <a:p>
            <a:pPr marL="171450" indent="-171450">
              <a:buFont typeface="Symbol" pitchFamily="2" charset="2"/>
              <a:buChar char="Þ"/>
            </a:pPr>
            <a:r>
              <a:rPr lang="en-US" noProof="0" dirty="0"/>
              <a:t>And there were zero degrees of freedom. </a:t>
            </a:r>
          </a:p>
          <a:p>
            <a:pPr marL="171450" indent="-171450">
              <a:buFont typeface="Symbol" pitchFamily="2" charset="2"/>
              <a:buChar char="Þ"/>
            </a:pPr>
            <a:endParaRPr lang="en-US" noProof="0" dirty="0"/>
          </a:p>
          <a:p>
            <a:pPr marL="0" indent="0">
              <a:buFont typeface="Symbol" pitchFamily="2" charset="2"/>
              <a:buNone/>
            </a:pPr>
            <a:r>
              <a:rPr lang="en-US" noProof="0" dirty="0"/>
              <a:t>We should mention here that in the statistical packages used for CoTiMA do compute the degrees of freedom in a different way than most well-know structural equation programs such as MPLUS or AMOS. In the CoTiMA output, however, we converted them so that they are in line with what MPLUS or AMOS users would expect.</a:t>
            </a:r>
          </a:p>
        </p:txBody>
      </p:sp>
      <p:sp>
        <p:nvSpPr>
          <p:cNvPr id="4" name="Foliennummernplatzhalter 3"/>
          <p:cNvSpPr>
            <a:spLocks noGrp="1"/>
          </p:cNvSpPr>
          <p:nvPr>
            <p:ph type="sldNum" sz="quarter" idx="10"/>
          </p:nvPr>
        </p:nvSpPr>
        <p:spPr/>
        <p:txBody>
          <a:bodyPr/>
          <a:lstStyle/>
          <a:p>
            <a:fld id="{93588D4E-BBEA-43C4-9D40-815A71D96CD4}" type="slidenum">
              <a:rPr lang="de-DE" smtClean="0"/>
              <a:pPr/>
              <a:t>6</a:t>
            </a:fld>
            <a:endParaRPr lang="de-DE" dirty="0"/>
          </a:p>
        </p:txBody>
      </p:sp>
    </p:spTree>
    <p:extLst>
      <p:ext uri="{BB962C8B-B14F-4D97-AF65-F5344CB8AC3E}">
        <p14:creationId xmlns:p14="http://schemas.microsoft.com/office/powerpoint/2010/main" val="338517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Now we come to the core of CoTiMA. All effects were aggregated across studies. Technically, this was achieved by fitting a multi-simple homogeneity model in which each drift coefficient was forced to be invariant across the ten primary studies. And this was done for all four drift coefficients simultaneously, so for both auto effects and both cross effects. Here are the results.</a:t>
            </a:r>
          </a:p>
          <a:p>
            <a:pPr marL="171450" indent="-171450">
              <a:buFont typeface="Symbol" pitchFamily="2" charset="2"/>
              <a:buChar char="Þ"/>
            </a:pPr>
            <a:r>
              <a:rPr lang="en-US" noProof="0" dirty="0"/>
              <a:t>The aggregated auto effect of job satisfaction is negative as expected and explained earlier. </a:t>
            </a:r>
          </a:p>
          <a:p>
            <a:pPr marL="0" indent="0">
              <a:buFont typeface="Symbol" pitchFamily="2" charset="2"/>
              <a:buNone/>
            </a:pPr>
            <a:r>
              <a:rPr lang="en-US" noProof="0" dirty="0"/>
              <a:t>The value is -.04, and we show soon what this does mean in discrete time. The associated T-value shows this value is more than 14 times larger than its standard error. As also mentioned earlier, if the T-value is larger than plus 1.96 or smaller than -1.96, and effect is significant. So this effect is highly significant.</a:t>
            </a:r>
          </a:p>
          <a:p>
            <a:pPr marL="171450" indent="-171450">
              <a:buFont typeface="Symbol" pitchFamily="2" charset="2"/>
              <a:buChar char="Þ"/>
            </a:pPr>
            <a:r>
              <a:rPr lang="en-US" noProof="0" dirty="0"/>
              <a:t>The significance of the auto effect of job satisfaction can also been identified by looking at the 95-percent confidence interval below. The interval does, as expected, not include zero.</a:t>
            </a:r>
          </a:p>
          <a:p>
            <a:pPr marL="171450" indent="-171450">
              <a:buFont typeface="Symbol" pitchFamily="2" charset="2"/>
              <a:buChar char="Þ"/>
            </a:pPr>
            <a:r>
              <a:rPr lang="en-US" noProof="0" dirty="0"/>
              <a:t>If we now look at the aggregated cross effect of job satisfaction on job performance, the T-value indicates that it is not significant, and the confidence interval does in fact include zero.</a:t>
            </a:r>
          </a:p>
          <a:p>
            <a:pPr marL="0" indent="0">
              <a:buFont typeface="Symbol" pitchFamily="2" charset="2"/>
              <a:buNone/>
            </a:pPr>
            <a:r>
              <a:rPr lang="en-US" noProof="0" dirty="0"/>
              <a:t>The interpretation is: job satisfaction does probably not affect job satisfaction. It does probably not do so at neither time lag.</a:t>
            </a:r>
          </a:p>
          <a:p>
            <a:pPr marL="171450" indent="-171450">
              <a:buFont typeface="Symbol" pitchFamily="2" charset="2"/>
              <a:buChar char="Þ"/>
            </a:pPr>
            <a:r>
              <a:rPr lang="en-US" noProof="0" dirty="0"/>
              <a:t>For the reversed effect of job performance on job satisfaction, however, we see that the T-value is significant and the confidence interval does not include zero.</a:t>
            </a:r>
          </a:p>
          <a:p>
            <a:pPr marL="0" indent="0">
              <a:buFont typeface="Symbol" pitchFamily="2" charset="2"/>
              <a:buNone/>
            </a:pPr>
            <a:r>
              <a:rPr lang="en-US" noProof="0" dirty="0"/>
              <a:t>The interpretation is: Job performance predicts an increase in job satisfaction across time. In fact, across all time lags.</a:t>
            </a:r>
          </a:p>
          <a:p>
            <a:pPr marL="171450" indent="-171450">
              <a:buFont typeface="Symbol" pitchFamily="2" charset="2"/>
              <a:buChar char="Þ"/>
            </a:pPr>
            <a:r>
              <a:rPr lang="en-US" noProof="0" dirty="0"/>
              <a:t>Finally, to auto effect of job performance is also significant.</a:t>
            </a:r>
          </a:p>
          <a:p>
            <a:pPr marL="171450" indent="-171450">
              <a:buFont typeface="Symbol" pitchFamily="2" charset="2"/>
              <a:buChar char="Þ"/>
            </a:pPr>
            <a:r>
              <a:rPr lang="en-US" noProof="0" dirty="0"/>
              <a:t>This multi-sample homogeneity model, which is the core CoTiMA model, also has a minus-two-loglikelihood value and degrees of freedom.</a:t>
            </a:r>
          </a:p>
          <a:p>
            <a:pPr marL="171450" indent="-171450">
              <a:buFont typeface="Symbol" pitchFamily="2" charset="2"/>
              <a:buChar char="Þ"/>
            </a:pPr>
            <a:r>
              <a:rPr lang="en-US" noProof="0" dirty="0"/>
              <a:t>When compared to the previous heterogeneity model, the difference in the degrees of freedom is 36 and the difference in the loglikelihood values is 453.626. </a:t>
            </a:r>
          </a:p>
          <a:p>
            <a:pPr marL="0" indent="0" algn="l">
              <a:buFont typeface="Symbol" pitchFamily="2" charset="2"/>
              <a:buNone/>
            </a:pPr>
            <a:r>
              <a:rPr lang="en-US" noProof="0" dirty="0"/>
              <a:t>This is identical of what one would observe using a Chi-square difference test. The difference is highly significant. This indicates that the auto and or cross effects vary significantly across primary studies. However, if one wants to have a single best estimate for each coefficient, then these are the values provided at the top of this slide. As mentioned, this is the most important outcome of CoTiMA.</a:t>
            </a:r>
          </a:p>
        </p:txBody>
      </p:sp>
      <p:sp>
        <p:nvSpPr>
          <p:cNvPr id="4" name="Foliennummernplatzhalter 3"/>
          <p:cNvSpPr>
            <a:spLocks noGrp="1"/>
          </p:cNvSpPr>
          <p:nvPr>
            <p:ph type="sldNum" sz="quarter" idx="10"/>
          </p:nvPr>
        </p:nvSpPr>
        <p:spPr/>
        <p:txBody>
          <a:bodyPr/>
          <a:lstStyle/>
          <a:p>
            <a:fld id="{93588D4E-BBEA-43C4-9D40-815A71D96CD4}" type="slidenum">
              <a:rPr lang="de-DE" smtClean="0"/>
              <a:pPr/>
              <a:t>7</a:t>
            </a:fld>
            <a:endParaRPr lang="de-DE" dirty="0"/>
          </a:p>
        </p:txBody>
      </p:sp>
    </p:spTree>
    <p:extLst>
      <p:ext uri="{BB962C8B-B14F-4D97-AF65-F5344CB8AC3E}">
        <p14:creationId xmlns:p14="http://schemas.microsoft.com/office/powerpoint/2010/main" val="35598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Symbol" pitchFamily="2" charset="2"/>
              <a:buNone/>
            </a:pPr>
            <a:r>
              <a:rPr lang="en-US" noProof="0" dirty="0"/>
              <a:t>In several cross-lagged studies, researchers want to know if the two cross-lagged effects are identical or if one effect is larger than the other one.</a:t>
            </a:r>
          </a:p>
          <a:p>
            <a:pPr marL="0" indent="0">
              <a:buFont typeface="Symbol" pitchFamily="2" charset="2"/>
              <a:buNone/>
            </a:pPr>
            <a:r>
              <a:rPr lang="en-US" noProof="0" dirty="0"/>
              <a:t>This could also be addressed with CoTiMA. A model was fitted in which the effects of job satisfaction on job performance were assumed to be identical and also invariant across all primary studies. If this would be true, than the two cross effects were probably both .01.</a:t>
            </a:r>
          </a:p>
          <a:p>
            <a:pPr marL="0" indent="0">
              <a:buFont typeface="Symbol" pitchFamily="2" charset="2"/>
              <a:buNone/>
            </a:pPr>
            <a:r>
              <a:rPr lang="en-US" noProof="0" dirty="0"/>
              <a:t>This effect would be significant as indicted by the T-value exceeding 1.96 and the confidence interval, which does not include zero.</a:t>
            </a:r>
          </a:p>
          <a:p>
            <a:pPr marL="171450" indent="-171450">
              <a:buFont typeface="Symbol" pitchFamily="2" charset="2"/>
              <a:buChar char="Þ"/>
            </a:pPr>
            <a:r>
              <a:rPr lang="en-US" noProof="0" dirty="0"/>
              <a:t>However!</a:t>
            </a:r>
          </a:p>
          <a:p>
            <a:pPr marL="0" indent="0">
              <a:buFont typeface="Symbol" pitchFamily="2" charset="2"/>
              <a:buNone/>
            </a:pPr>
            <a:r>
              <a:rPr lang="en-US" noProof="0" dirty="0"/>
              <a:t>A log likelihood difference test was performance. Compared with an unconstrained model, in which the two cross effects were different, one degree of freedom was saved, but the loglikelihood difference was as large as 31.293. This is highly significant. </a:t>
            </a:r>
          </a:p>
          <a:p>
            <a:pPr marL="0" indent="0">
              <a:buFont typeface="Symbol" pitchFamily="2" charset="2"/>
              <a:buNone/>
            </a:pPr>
            <a:r>
              <a:rPr lang="en-US" noProof="0" dirty="0"/>
              <a:t>What we knew before was that satisfaction does not affect performance. </a:t>
            </a:r>
          </a:p>
          <a:p>
            <a:pPr marL="0" indent="0">
              <a:buFont typeface="Symbol" pitchFamily="2" charset="2"/>
              <a:buNone/>
            </a:pPr>
            <a:r>
              <a:rPr lang="en-US" noProof="0" dirty="0"/>
              <a:t>We also knew before that performance does affect satisfaction. </a:t>
            </a:r>
          </a:p>
          <a:p>
            <a:pPr marL="0" indent="0">
              <a:buFont typeface="Symbol" pitchFamily="2" charset="2"/>
              <a:buNone/>
            </a:pPr>
            <a:r>
              <a:rPr lang="en-US" noProof="0" dirty="0"/>
              <a:t>And we now added to our knowledge that the effect of performance on satisfaction is significantly stronger.</a:t>
            </a:r>
          </a:p>
        </p:txBody>
      </p:sp>
      <p:sp>
        <p:nvSpPr>
          <p:cNvPr id="4" name="Foliennummernplatzhalter 3"/>
          <p:cNvSpPr>
            <a:spLocks noGrp="1"/>
          </p:cNvSpPr>
          <p:nvPr>
            <p:ph type="sldNum" sz="quarter" idx="10"/>
          </p:nvPr>
        </p:nvSpPr>
        <p:spPr/>
        <p:txBody>
          <a:bodyPr/>
          <a:lstStyle/>
          <a:p>
            <a:fld id="{93588D4E-BBEA-43C4-9D40-815A71D96CD4}" type="slidenum">
              <a:rPr lang="de-DE" smtClean="0"/>
              <a:pPr/>
              <a:t>8</a:t>
            </a:fld>
            <a:endParaRPr lang="de-DE" dirty="0"/>
          </a:p>
        </p:txBody>
      </p:sp>
    </p:spTree>
    <p:extLst>
      <p:ext uri="{BB962C8B-B14F-4D97-AF65-F5344CB8AC3E}">
        <p14:creationId xmlns:p14="http://schemas.microsoft.com/office/powerpoint/2010/main" val="56967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Recall that we have requested results from a fixed-and-random-effects analysis. What CoTiMA then does is performing fixed-and-random-effects analyses for each of the four drift </a:t>
            </a:r>
            <a:r>
              <a:rPr lang="en-US" noProof="0" dirty="0" err="1"/>
              <a:t>coefficiencts</a:t>
            </a:r>
            <a:r>
              <a:rPr lang="en-US" noProof="0" dirty="0"/>
              <a:t>. </a:t>
            </a:r>
          </a:p>
          <a:p>
            <a:r>
              <a:rPr lang="en-US" noProof="0" dirty="0"/>
              <a:t>What is also does is performing the Egger’s test for each of the four coefficients. Egger’s test is frequently used in meta-analysis.</a:t>
            </a:r>
          </a:p>
          <a:p>
            <a:r>
              <a:rPr lang="en-US" noProof="0" dirty="0"/>
              <a:t>Stated very briefly, when performing Egger’s test, the so-called standard normal deviate (SND) is regressed against the inverse of the standard error of the coefficient. The inverse of the standard error of the coefficient is also called precision. The point is that without a selection bias, the regression line can be expected to run through the origin. In other words, the intercept should be zero. </a:t>
            </a:r>
          </a:p>
          <a:p>
            <a:r>
              <a:rPr lang="en-US" noProof="0" dirty="0"/>
              <a:t>=&gt; In this case, we have the results for the auto effect of job satisfaction, that is, V1toV1.</a:t>
            </a:r>
          </a:p>
          <a:p>
            <a:r>
              <a:rPr lang="en-US" noProof="0" dirty="0"/>
              <a:t>The regression result shows that the intercept is positive and significant.</a:t>
            </a:r>
          </a:p>
          <a:p>
            <a:r>
              <a:rPr lang="en-US" noProof="0" dirty="0"/>
              <a:t>And the interpretation is delivered above: The positive and significant intercept indicates that Larger studies produced larger effects. Larger effects in auto effects closer to zero. This means that in larger studies job satisfaction was more stable than in smaller studies. Conversely, job satisfaction was less stable in smaller studies.</a:t>
            </a:r>
          </a:p>
        </p:txBody>
      </p:sp>
      <p:sp>
        <p:nvSpPr>
          <p:cNvPr id="4" name="Foliennummernplatzhalter 3"/>
          <p:cNvSpPr>
            <a:spLocks noGrp="1"/>
          </p:cNvSpPr>
          <p:nvPr>
            <p:ph type="sldNum" sz="quarter" idx="10"/>
          </p:nvPr>
        </p:nvSpPr>
        <p:spPr/>
        <p:txBody>
          <a:bodyPr/>
          <a:lstStyle/>
          <a:p>
            <a:fld id="{93588D4E-BBEA-43C4-9D40-815A71D96CD4}" type="slidenum">
              <a:rPr lang="de-DE" smtClean="0"/>
              <a:pPr/>
              <a:t>9</a:t>
            </a:fld>
            <a:endParaRPr lang="de-DE" dirty="0"/>
          </a:p>
        </p:txBody>
      </p:sp>
    </p:spTree>
    <p:extLst>
      <p:ext uri="{BB962C8B-B14F-4D97-AF65-F5344CB8AC3E}">
        <p14:creationId xmlns:p14="http://schemas.microsoft.com/office/powerpoint/2010/main" val="1865066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cxnSp>
        <p:nvCxnSpPr>
          <p:cNvPr id="13" name="Gerade Verbindung 12"/>
          <p:cNvCxnSpPr/>
          <p:nvPr userDrawn="1"/>
        </p:nvCxnSpPr>
        <p:spPr>
          <a:xfrm>
            <a:off x="99550" y="6445041"/>
            <a:ext cx="95544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495300" y="207263"/>
            <a:ext cx="4933348" cy="495383"/>
          </a:xfrm>
        </p:spPr>
        <p:txBody>
          <a:bodyPr/>
          <a:lstStyle>
            <a:lvl1pPr algn="l">
              <a:defRPr sz="1800" b="1">
                <a:solidFill>
                  <a:srgbClr val="C00000"/>
                </a:solidFill>
                <a:latin typeface="Arial" panose="020B0604020202020204" pitchFamily="34" charset="0"/>
                <a:cs typeface="Arial" panose="020B0604020202020204" pitchFamily="34" charset="0"/>
              </a:defRPr>
            </a:lvl1pPr>
          </a:lstStyle>
          <a:p>
            <a:endParaRPr lang="de-DE" dirty="0"/>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de-DE" dirty="0"/>
              <a:t>Slide </a:t>
            </a:r>
            <a:fld id="{3A913A4E-EDC9-44A7-86D6-D08EDA1D9A08}" type="slidenum">
              <a:rPr lang="de-DE" smtClean="0"/>
              <a:pPr>
                <a:defRPr/>
              </a:pPr>
              <a:t>‹Nr.›</a:t>
            </a:fld>
            <a:endParaRPr lang="de-DE" dirty="0"/>
          </a:p>
        </p:txBody>
      </p:sp>
      <p:sp>
        <p:nvSpPr>
          <p:cNvPr id="7" name="Textplatzhalter 8"/>
          <p:cNvSpPr>
            <a:spLocks noGrp="1"/>
          </p:cNvSpPr>
          <p:nvPr>
            <p:ph type="body" sz="quarter" idx="13"/>
          </p:nvPr>
        </p:nvSpPr>
        <p:spPr>
          <a:xfrm>
            <a:off x="495300" y="1463040"/>
            <a:ext cx="8991600" cy="4703844"/>
          </a:xfrm>
        </p:spPr>
        <p:txBody>
          <a:bodyPr/>
          <a:lstStyle>
            <a:lvl1pPr marL="0" indent="0">
              <a:buNone/>
              <a:defRPr sz="1800"/>
            </a:lvl1pPr>
            <a:lvl2pPr marL="360363" indent="-184150">
              <a:buClr>
                <a:srgbClr val="C00000"/>
              </a:buClr>
              <a:buFont typeface="Wingdings" pitchFamily="2" charset="2"/>
              <a:buChar char="§"/>
              <a:defRPr sz="1800"/>
            </a:lvl2pPr>
            <a:lvl3pPr marL="914400" indent="0">
              <a:buNone/>
              <a:defRPr sz="1800"/>
            </a:lvl3pPr>
            <a:lvl4pPr marL="1371600" indent="0">
              <a:buNone/>
              <a:defRPr sz="1800"/>
            </a:lvl4pPr>
            <a:lvl5pPr marL="1828800" indent="0">
              <a:buNone/>
              <a:defRPr sz="1800"/>
            </a:lvl5pPr>
          </a:lstStyle>
          <a:p>
            <a:pPr lvl="0"/>
            <a:r>
              <a:rPr lang="de-DE" dirty="0"/>
              <a:t>Textmasterformat bearbeiten</a:t>
            </a:r>
          </a:p>
          <a:p>
            <a:pPr lvl="1"/>
            <a:r>
              <a:rPr lang="de-DE" dirty="0"/>
              <a:t>Zweite Ebene</a:t>
            </a:r>
          </a:p>
        </p:txBody>
      </p:sp>
      <p:cxnSp>
        <p:nvCxnSpPr>
          <p:cNvPr id="11" name="Gerade Verbindung 10"/>
          <p:cNvCxnSpPr/>
          <p:nvPr userDrawn="1"/>
        </p:nvCxnSpPr>
        <p:spPr>
          <a:xfrm>
            <a:off x="99550" y="700764"/>
            <a:ext cx="9661138" cy="990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2" name="Bild 7" descr="JGU_RGB.jpg"/>
          <p:cNvPicPr>
            <a:picLocks noChangeAspect="1"/>
          </p:cNvPicPr>
          <p:nvPr userDrawn="1"/>
        </p:nvPicPr>
        <p:blipFill>
          <a:blip r:embed="rId2"/>
          <a:srcRect/>
          <a:stretch>
            <a:fillRect/>
          </a:stretch>
        </p:blipFill>
        <p:spPr bwMode="auto">
          <a:xfrm>
            <a:off x="9457168" y="6248400"/>
            <a:ext cx="381000" cy="381000"/>
          </a:xfrm>
          <a:prstGeom prst="rect">
            <a:avLst/>
          </a:prstGeom>
          <a:noFill/>
          <a:ln w="9525">
            <a:noFill/>
            <a:miter lim="800000"/>
            <a:headEnd/>
            <a:tailEnd/>
          </a:ln>
        </p:spPr>
      </p:pic>
      <p:sp>
        <p:nvSpPr>
          <p:cNvPr id="14" name="Textplatzhalter 10"/>
          <p:cNvSpPr>
            <a:spLocks noGrp="1"/>
          </p:cNvSpPr>
          <p:nvPr>
            <p:ph type="body" sz="quarter" idx="14"/>
          </p:nvPr>
        </p:nvSpPr>
        <p:spPr>
          <a:xfrm>
            <a:off x="501383" y="921065"/>
            <a:ext cx="8985517" cy="330219"/>
          </a:xfrm>
        </p:spPr>
        <p:txBody>
          <a:bodyPr/>
          <a:lstStyle>
            <a:lvl1pPr marL="0" indent="0">
              <a:buNone/>
              <a:defRPr sz="1800">
                <a:solidFill>
                  <a:schemeClr val="tx2"/>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bearbeiten</a:t>
            </a:r>
          </a:p>
        </p:txBody>
      </p:sp>
      <p:pic>
        <p:nvPicPr>
          <p:cNvPr id="15" name="Grafik 14">
            <a:extLst>
              <a:ext uri="{FF2B5EF4-FFF2-40B4-BE49-F238E27FC236}">
                <a16:creationId xmlns:a16="http://schemas.microsoft.com/office/drawing/2014/main" id="{745C6E1F-B6C3-DA49-A898-E10E3CF0D9A4}"/>
              </a:ext>
            </a:extLst>
          </p:cNvPr>
          <p:cNvPicPr>
            <a:picLocks noChangeAspect="1"/>
          </p:cNvPicPr>
          <p:nvPr userDrawn="1"/>
        </p:nvPicPr>
        <p:blipFill>
          <a:blip r:embed="rId3"/>
          <a:stretch>
            <a:fillRect/>
          </a:stretch>
        </p:blipFill>
        <p:spPr>
          <a:xfrm>
            <a:off x="40192" y="6249600"/>
            <a:ext cx="842299" cy="381600"/>
          </a:xfrm>
          <a:prstGeom prst="rect">
            <a:avLst/>
          </a:prstGeom>
        </p:spPr>
      </p:pic>
      <p:sp>
        <p:nvSpPr>
          <p:cNvPr id="16" name="Datumsplatzhalter 2">
            <a:extLst>
              <a:ext uri="{FF2B5EF4-FFF2-40B4-BE49-F238E27FC236}">
                <a16:creationId xmlns:a16="http://schemas.microsoft.com/office/drawing/2014/main" id="{405A5DB4-349F-3A42-B4DD-48602FEAD24B}"/>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7" name="Fußzeilenplatzhalter 3">
            <a:extLst>
              <a:ext uri="{FF2B5EF4-FFF2-40B4-BE49-F238E27FC236}">
                <a16:creationId xmlns:a16="http://schemas.microsoft.com/office/drawing/2014/main" id="{267FAEE8-1E9A-F349-B425-406A03626D25}"/>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419790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7099300" y="6462225"/>
            <a:ext cx="2015824" cy="365125"/>
          </a:xfrm>
        </p:spPr>
        <p:txBody>
          <a:bodyPr/>
          <a:lstStyle/>
          <a:p>
            <a:pPr>
              <a:defRPr/>
            </a:pPr>
            <a:r>
              <a:rPr lang="de-DE" dirty="0"/>
              <a:t>Slide </a:t>
            </a:r>
            <a:fld id="{3A913A4E-EDC9-44A7-86D6-D08EDA1D9A08}" type="slidenum">
              <a:rPr lang="de-DE" smtClean="0"/>
              <a:pPr>
                <a:defRPr/>
              </a:pPr>
              <a:t>‹Nr.›</a:t>
            </a:fld>
            <a:endParaRPr lang="de-DE" dirty="0"/>
          </a:p>
        </p:txBody>
      </p:sp>
      <p:sp>
        <p:nvSpPr>
          <p:cNvPr id="7" name="Textplatzhalter 8"/>
          <p:cNvSpPr>
            <a:spLocks noGrp="1"/>
          </p:cNvSpPr>
          <p:nvPr>
            <p:ph type="body" sz="quarter" idx="13"/>
          </p:nvPr>
        </p:nvSpPr>
        <p:spPr>
          <a:xfrm>
            <a:off x="502920" y="923544"/>
            <a:ext cx="8991600" cy="5167424"/>
          </a:xfrm>
        </p:spPr>
        <p:txBody>
          <a:bodyPr/>
          <a:lstStyle>
            <a:lvl1pPr marL="0" indent="0">
              <a:buNone/>
              <a:defRPr sz="1800"/>
            </a:lvl1pPr>
            <a:lvl2pPr marL="360363" indent="-184150">
              <a:buClr>
                <a:srgbClr val="C00000"/>
              </a:buClr>
              <a:buFont typeface="Wingdings" pitchFamily="2" charset="2"/>
              <a:buChar char="§"/>
              <a:defRPr sz="1800"/>
            </a:lvl2pPr>
            <a:lvl3pPr marL="914400" indent="0">
              <a:buNone/>
              <a:defRPr sz="1800"/>
            </a:lvl3pPr>
            <a:lvl4pPr marL="1371600" indent="0">
              <a:buNone/>
              <a:defRPr sz="1800"/>
            </a:lvl4pPr>
            <a:lvl5pPr marL="1828800" indent="0">
              <a:buNone/>
              <a:defRPr sz="1800"/>
            </a:lvl5pPr>
          </a:lstStyle>
          <a:p>
            <a:pPr lvl="0"/>
            <a:r>
              <a:rPr lang="de-DE" dirty="0"/>
              <a:t>Textmasterformat bearbeiten</a:t>
            </a:r>
          </a:p>
          <a:p>
            <a:pPr lvl="1"/>
            <a:r>
              <a:rPr lang="de-DE" dirty="0"/>
              <a:t>Zweite Ebene</a:t>
            </a:r>
          </a:p>
        </p:txBody>
      </p:sp>
      <p:cxnSp>
        <p:nvCxnSpPr>
          <p:cNvPr id="11" name="Gerade Verbindung 10"/>
          <p:cNvCxnSpPr/>
          <p:nvPr userDrawn="1"/>
        </p:nvCxnSpPr>
        <p:spPr>
          <a:xfrm>
            <a:off x="99550" y="700764"/>
            <a:ext cx="9661138" cy="990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 name="Gerade Verbindung 8">
            <a:extLst>
              <a:ext uri="{FF2B5EF4-FFF2-40B4-BE49-F238E27FC236}">
                <a16:creationId xmlns:a16="http://schemas.microsoft.com/office/drawing/2014/main" id="{54B68DB2-00EC-1540-8379-7204AAB8A3BC}"/>
              </a:ext>
            </a:extLst>
          </p:cNvPr>
          <p:cNvCxnSpPr/>
          <p:nvPr userDrawn="1"/>
        </p:nvCxnSpPr>
        <p:spPr>
          <a:xfrm>
            <a:off x="99550" y="6445041"/>
            <a:ext cx="95544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0" name="Bild 7" descr="JGU_RGB.jpg">
            <a:extLst>
              <a:ext uri="{FF2B5EF4-FFF2-40B4-BE49-F238E27FC236}">
                <a16:creationId xmlns:a16="http://schemas.microsoft.com/office/drawing/2014/main" id="{CE068DF9-990B-CB45-8790-1B08877E8028}"/>
              </a:ext>
            </a:extLst>
          </p:cNvPr>
          <p:cNvPicPr>
            <a:picLocks noChangeAspect="1"/>
          </p:cNvPicPr>
          <p:nvPr userDrawn="1"/>
        </p:nvPicPr>
        <p:blipFill>
          <a:blip r:embed="rId2"/>
          <a:srcRect/>
          <a:stretch>
            <a:fillRect/>
          </a:stretch>
        </p:blipFill>
        <p:spPr bwMode="auto">
          <a:xfrm>
            <a:off x="9457168" y="6248400"/>
            <a:ext cx="381000" cy="381000"/>
          </a:xfrm>
          <a:prstGeom prst="rect">
            <a:avLst/>
          </a:prstGeom>
          <a:noFill/>
          <a:ln w="9525">
            <a:noFill/>
            <a:miter lim="800000"/>
            <a:headEnd/>
            <a:tailEnd/>
          </a:ln>
        </p:spPr>
      </p:pic>
      <p:pic>
        <p:nvPicPr>
          <p:cNvPr id="14" name="Grafik 13">
            <a:extLst>
              <a:ext uri="{FF2B5EF4-FFF2-40B4-BE49-F238E27FC236}">
                <a16:creationId xmlns:a16="http://schemas.microsoft.com/office/drawing/2014/main" id="{C08643D6-C0FD-D043-8929-AA77EF94194D}"/>
              </a:ext>
            </a:extLst>
          </p:cNvPr>
          <p:cNvPicPr>
            <a:picLocks noChangeAspect="1"/>
          </p:cNvPicPr>
          <p:nvPr userDrawn="1"/>
        </p:nvPicPr>
        <p:blipFill>
          <a:blip r:embed="rId3"/>
          <a:stretch>
            <a:fillRect/>
          </a:stretch>
        </p:blipFill>
        <p:spPr>
          <a:xfrm>
            <a:off x="40192" y="6249600"/>
            <a:ext cx="842299" cy="381600"/>
          </a:xfrm>
          <a:prstGeom prst="rect">
            <a:avLst/>
          </a:prstGeom>
        </p:spPr>
      </p:pic>
      <p:sp>
        <p:nvSpPr>
          <p:cNvPr id="15" name="Datumsplatzhalter 2">
            <a:extLst>
              <a:ext uri="{FF2B5EF4-FFF2-40B4-BE49-F238E27FC236}">
                <a16:creationId xmlns:a16="http://schemas.microsoft.com/office/drawing/2014/main" id="{0E34DC78-AD42-EE43-83AD-73FBEA9044CE}"/>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6" name="Fußzeilenplatzhalter 3">
            <a:extLst>
              <a:ext uri="{FF2B5EF4-FFF2-40B4-BE49-F238E27FC236}">
                <a16:creationId xmlns:a16="http://schemas.microsoft.com/office/drawing/2014/main" id="{A5202771-0AA3-C548-9DE2-795FC0EB29E8}"/>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151729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5" name="Eine Ecke des Rechtecks abrunden 4"/>
          <p:cNvSpPr/>
          <p:nvPr userDrawn="1"/>
        </p:nvSpPr>
        <p:spPr>
          <a:xfrm rot="5400000">
            <a:off x="1790699" y="-1798637"/>
            <a:ext cx="5181601" cy="8763000"/>
          </a:xfrm>
          <a:prstGeom prst="round1Rect">
            <a:avLst>
              <a:gd name="adj" fmla="val 7960"/>
            </a:avLst>
          </a:prstGeom>
          <a:solidFill>
            <a:srgbClr val="C10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24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6" name="Line 38"/>
          <p:cNvSpPr>
            <a:spLocks noChangeShapeType="1"/>
          </p:cNvSpPr>
          <p:nvPr userDrawn="1"/>
        </p:nvSpPr>
        <p:spPr bwMode="auto">
          <a:xfrm>
            <a:off x="0" y="6248400"/>
            <a:ext cx="3124200" cy="0"/>
          </a:xfrm>
          <a:prstGeom prst="line">
            <a:avLst/>
          </a:prstGeom>
          <a:noFill/>
          <a:ln w="9525">
            <a:solidFill>
              <a:srgbClr val="A6A6A6"/>
            </a:solidFill>
            <a:round/>
            <a:headEnd/>
            <a:tailEnd/>
          </a:ln>
        </p:spPr>
        <p:txBody>
          <a:bodyPr wrap="none" anchor="ctr"/>
          <a:lstStyle/>
          <a:p>
            <a:endParaRPr lang="de-DE"/>
          </a:p>
        </p:txBody>
      </p:sp>
      <p:pic>
        <p:nvPicPr>
          <p:cNvPr id="8" name="Bild 14" descr="JGU_RGB.jpg"/>
          <p:cNvPicPr>
            <a:picLocks noChangeAspect="1"/>
          </p:cNvPicPr>
          <p:nvPr userDrawn="1"/>
        </p:nvPicPr>
        <p:blipFill>
          <a:blip r:embed="rId2"/>
          <a:srcRect/>
          <a:stretch>
            <a:fillRect/>
          </a:stretch>
        </p:blipFill>
        <p:spPr bwMode="auto">
          <a:xfrm>
            <a:off x="9254071" y="5715000"/>
            <a:ext cx="584200" cy="584200"/>
          </a:xfrm>
          <a:prstGeom prst="rect">
            <a:avLst/>
          </a:prstGeom>
          <a:noFill/>
          <a:ln w="9525">
            <a:noFill/>
            <a:miter lim="800000"/>
            <a:headEnd/>
            <a:tailEnd/>
          </a:ln>
        </p:spPr>
      </p:pic>
      <p:sp>
        <p:nvSpPr>
          <p:cNvPr id="7" name="Untertitel 2"/>
          <p:cNvSpPr>
            <a:spLocks noGrp="1"/>
          </p:cNvSpPr>
          <p:nvPr>
            <p:ph type="subTitle" idx="1"/>
          </p:nvPr>
        </p:nvSpPr>
        <p:spPr>
          <a:xfrm>
            <a:off x="762000" y="3728206"/>
            <a:ext cx="4572000" cy="1700329"/>
          </a:xfrm>
        </p:spPr>
        <p:txBody>
          <a:bodyPr/>
          <a:lstStyle>
            <a:lvl1pPr marL="0" indent="0">
              <a:buNone/>
              <a:defRPr sz="2400">
                <a:solidFill>
                  <a:schemeClr val="bg1"/>
                </a:solidFill>
              </a:defRPr>
            </a:lvl1pPr>
          </a:lstStyle>
          <a:p>
            <a:r>
              <a:rPr lang="de-DE" dirty="0" err="1"/>
              <a:t>Subline</a:t>
            </a:r>
            <a:r>
              <a:rPr lang="de-DE" dirty="0"/>
              <a:t>: Arial 20 Punkt Schriftgröße, Farbe 20% Schwarz</a:t>
            </a:r>
          </a:p>
          <a:p>
            <a:endParaRPr lang="de-DE" dirty="0"/>
          </a:p>
        </p:txBody>
      </p:sp>
      <p:sp>
        <p:nvSpPr>
          <p:cNvPr id="13" name="Textplatzhalter 12"/>
          <p:cNvSpPr>
            <a:spLocks noGrp="1"/>
          </p:cNvSpPr>
          <p:nvPr>
            <p:ph type="body" sz="quarter" idx="13"/>
          </p:nvPr>
        </p:nvSpPr>
        <p:spPr>
          <a:xfrm>
            <a:off x="762000" y="1143699"/>
            <a:ext cx="8001000" cy="1905000"/>
          </a:xfrm>
        </p:spPr>
        <p:txBody>
          <a:bodyPr/>
          <a:lstStyle>
            <a:lvl1pPr marL="0" indent="0">
              <a:buNone/>
              <a:defRPr sz="2400" b="1" baseline="0">
                <a:solidFill>
                  <a:schemeClr val="bg1"/>
                </a:solidFill>
                <a:latin typeface="Arial" panose="020B0604020202020204" pitchFamily="34" charset="0"/>
                <a:cs typeface="Arial" panose="020B0604020202020204" pitchFamily="34" charset="0"/>
              </a:defRPr>
            </a:lvl1pPr>
          </a:lstStyle>
          <a:p>
            <a:pPr lvl="0"/>
            <a:r>
              <a:rPr lang="de-DE"/>
              <a:t>Textmasterformat bearbeiten</a:t>
            </a:r>
          </a:p>
        </p:txBody>
      </p:sp>
      <p:sp>
        <p:nvSpPr>
          <p:cNvPr id="15" name="Textplatzhalter 14"/>
          <p:cNvSpPr>
            <a:spLocks noGrp="1"/>
          </p:cNvSpPr>
          <p:nvPr>
            <p:ph type="body" sz="quarter" idx="14"/>
          </p:nvPr>
        </p:nvSpPr>
        <p:spPr>
          <a:xfrm>
            <a:off x="762000" y="5428536"/>
            <a:ext cx="3113087" cy="646112"/>
          </a:xfrm>
        </p:spPr>
        <p:txBody>
          <a:bodyPr/>
          <a:lstStyle>
            <a:lvl1pPr marL="0" indent="0">
              <a:buNone/>
              <a:defRPr sz="1200" i="1"/>
            </a:lvl1pPr>
            <a:lvl2pPr marL="457200" indent="0">
              <a:buNone/>
              <a:defRPr i="1"/>
            </a:lvl2pPr>
            <a:lvl3pPr>
              <a:defRPr i="1"/>
            </a:lvl3pPr>
          </a:lstStyle>
          <a:p>
            <a:pPr lvl="0"/>
            <a:r>
              <a:rPr lang="de-DE" dirty="0"/>
              <a:t>Textmasterformat bearbeiten</a:t>
            </a:r>
          </a:p>
        </p:txBody>
      </p:sp>
      <p:sp>
        <p:nvSpPr>
          <p:cNvPr id="10" name="Datumsplatzhalter 2"/>
          <p:cNvSpPr>
            <a:spLocks noGrp="1"/>
          </p:cNvSpPr>
          <p:nvPr>
            <p:ph type="dt" sz="half" idx="15"/>
          </p:nvPr>
        </p:nvSpPr>
        <p:spPr/>
        <p:txBody>
          <a:bodyPr/>
          <a:lstStyle>
            <a:lvl1pPr>
              <a:defRPr/>
            </a:lvl1pPr>
          </a:lstStyle>
          <a:p>
            <a:pPr>
              <a:defRPr/>
            </a:pPr>
            <a:endParaRPr lang="de-DE" dirty="0"/>
          </a:p>
        </p:txBody>
      </p:sp>
      <p:sp>
        <p:nvSpPr>
          <p:cNvPr id="11" name="Fußzeilenplatzhalter 3"/>
          <p:cNvSpPr>
            <a:spLocks noGrp="1"/>
          </p:cNvSpPr>
          <p:nvPr>
            <p:ph type="ftr" sz="quarter" idx="16"/>
          </p:nvPr>
        </p:nvSpPr>
        <p:spPr/>
        <p:txBody>
          <a:bodyPr/>
          <a:lstStyle>
            <a:lvl1pPr>
              <a:defRPr/>
            </a:lvl1pPr>
          </a:lstStyle>
          <a:p>
            <a:pPr>
              <a:defRPr/>
            </a:pPr>
            <a:r>
              <a:rPr lang="de-DE" dirty="0"/>
              <a:t>C. Dormann, C. Guthier, &amp; J. Cortina</a:t>
            </a:r>
          </a:p>
        </p:txBody>
      </p:sp>
      <p:sp>
        <p:nvSpPr>
          <p:cNvPr id="12" name="Foliennummernplatzhalter 4"/>
          <p:cNvSpPr>
            <a:spLocks noGrp="1"/>
          </p:cNvSpPr>
          <p:nvPr>
            <p:ph type="sldNum" sz="quarter" idx="17"/>
          </p:nvPr>
        </p:nvSpPr>
        <p:spPr>
          <a:xfrm>
            <a:off x="7099300" y="6356350"/>
            <a:ext cx="2016000" cy="365125"/>
          </a:xfrm>
        </p:spPr>
        <p:txBody>
          <a:bodyPr/>
          <a:lstStyle>
            <a:lvl1pPr>
              <a:defRPr/>
            </a:lvl1pPr>
          </a:lstStyle>
          <a:p>
            <a:pPr>
              <a:defRPr/>
            </a:pPr>
            <a:r>
              <a:rPr lang="de-DE" dirty="0"/>
              <a:t>Slide </a:t>
            </a:r>
            <a:fld id="{574AACEC-1F04-47A7-9F65-CD986422ACC2}" type="slidenum">
              <a:rPr lang="de-DE" smtClean="0"/>
              <a:pPr>
                <a:defRPr/>
              </a:pPr>
              <a:t>‹Nr.›</a:t>
            </a:fld>
            <a:endParaRPr lang="de-DE" dirty="0"/>
          </a:p>
        </p:txBody>
      </p:sp>
      <p:pic>
        <p:nvPicPr>
          <p:cNvPr id="2" name="Grafik 1">
            <a:extLst>
              <a:ext uri="{FF2B5EF4-FFF2-40B4-BE49-F238E27FC236}">
                <a16:creationId xmlns:a16="http://schemas.microsoft.com/office/drawing/2014/main" id="{778458B2-2713-3D4C-A367-8CFCF3842341}"/>
              </a:ext>
            </a:extLst>
          </p:cNvPr>
          <p:cNvPicPr>
            <a:picLocks noChangeAspect="1"/>
          </p:cNvPicPr>
          <p:nvPr userDrawn="1"/>
        </p:nvPicPr>
        <p:blipFill>
          <a:blip r:embed="rId3"/>
          <a:stretch>
            <a:fillRect/>
          </a:stretch>
        </p:blipFill>
        <p:spPr>
          <a:xfrm>
            <a:off x="7932564" y="5716800"/>
            <a:ext cx="1287287" cy="5832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Arial" charset="0"/>
              </a:defRPr>
            </a:lvl1pPr>
          </a:lstStyle>
          <a:p>
            <a:pPr>
              <a:defRPr/>
            </a:pPr>
            <a:fld id="{B6BE2FBA-2821-4AE4-93B1-4E92EB0A0B71}" type="datetime1">
              <a:rPr lang="de-DE" smtClean="0"/>
              <a:pPr>
                <a:defRPr/>
              </a:pPr>
              <a:t>08.04.19</a:t>
            </a:fld>
            <a:endParaRPr lang="de-DE"/>
          </a:p>
        </p:txBody>
      </p:sp>
      <p:sp>
        <p:nvSpPr>
          <p:cNvPr id="5" name="Fußzeilenplatzhalter 4"/>
          <p:cNvSpPr>
            <a:spLocks noGrp="1"/>
          </p:cNvSpPr>
          <p:nvPr>
            <p:ph type="ftr" sz="quarter" idx="3"/>
          </p:nvPr>
        </p:nvSpPr>
        <p:spPr>
          <a:xfrm>
            <a:off x="3384550" y="6356350"/>
            <a:ext cx="31369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Arial" charset="0"/>
              </a:defRPr>
            </a:lvl1pPr>
          </a:lstStyle>
          <a:p>
            <a:pPr>
              <a:defRPr/>
            </a:pPr>
            <a:r>
              <a:rPr lang="de-DE" dirty="0"/>
              <a:t>C. Dormann, C. Guthier, &amp; J. Cortina</a:t>
            </a:r>
          </a:p>
        </p:txBody>
      </p:sp>
      <p:sp>
        <p:nvSpPr>
          <p:cNvPr id="6" name="Foliennummernplatzhalter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ＭＳ Ｐゴシック" charset="-128"/>
                <a:cs typeface="Arial" charset="0"/>
              </a:defRPr>
            </a:lvl1pPr>
          </a:lstStyle>
          <a:p>
            <a:pPr>
              <a:defRPr/>
            </a:pPr>
            <a:r>
              <a:rPr lang="de-DE" dirty="0"/>
              <a:t>Folie </a:t>
            </a:r>
            <a:fld id="{3A913A4E-EDC9-44A7-86D6-D08EDA1D9A08}" type="slidenum">
              <a:rPr lang="de-DE" smtClean="0"/>
              <a:pPr>
                <a:defRPr/>
              </a:pPr>
              <a:t>‹Nr.›</a:t>
            </a:fld>
            <a:endParaRPr lang="de-DE"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692" r:id="rId3"/>
  </p:sldLayoutIdLst>
  <p:hf hdr="0"/>
  <p:txStyles>
    <p:titleStyle>
      <a:lvl1pPr algn="ctr" defTabSz="457200" rtl="0" eaLnBrk="0" fontAlgn="base" hangingPunct="0">
        <a:spcBef>
          <a:spcPct val="0"/>
        </a:spcBef>
        <a:spcAft>
          <a:spcPct val="0"/>
        </a:spcAft>
        <a:defRPr sz="4400" kern="1200">
          <a:solidFill>
            <a:schemeClr val="tx1"/>
          </a:solidFill>
          <a:latin typeface="Garamond"/>
          <a:ea typeface="ＭＳ Ｐゴシック" charset="-128"/>
          <a:cs typeface="Garamond"/>
        </a:defRPr>
      </a:lvl1pPr>
      <a:lvl2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2pPr>
      <a:lvl3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3pPr>
      <a:lvl4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4pPr>
      <a:lvl5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5pPr>
      <a:lvl6pPr marL="457200" algn="ctr" defTabSz="457200" rtl="0" fontAlgn="base">
        <a:spcBef>
          <a:spcPct val="0"/>
        </a:spcBef>
        <a:spcAft>
          <a:spcPct val="0"/>
        </a:spcAft>
        <a:defRPr sz="4400">
          <a:solidFill>
            <a:schemeClr val="tx1"/>
          </a:solidFill>
          <a:latin typeface="Garamond" charset="0"/>
          <a:ea typeface="ＭＳ Ｐゴシック" charset="-128"/>
        </a:defRPr>
      </a:lvl6pPr>
      <a:lvl7pPr marL="914400" algn="ctr" defTabSz="457200" rtl="0" fontAlgn="base">
        <a:spcBef>
          <a:spcPct val="0"/>
        </a:spcBef>
        <a:spcAft>
          <a:spcPct val="0"/>
        </a:spcAft>
        <a:defRPr sz="4400">
          <a:solidFill>
            <a:schemeClr val="tx1"/>
          </a:solidFill>
          <a:latin typeface="Garamond" charset="0"/>
          <a:ea typeface="ＭＳ Ｐゴシック" charset="-128"/>
        </a:defRPr>
      </a:lvl7pPr>
      <a:lvl8pPr marL="1371600" algn="ctr" defTabSz="457200" rtl="0" fontAlgn="base">
        <a:spcBef>
          <a:spcPct val="0"/>
        </a:spcBef>
        <a:spcAft>
          <a:spcPct val="0"/>
        </a:spcAft>
        <a:defRPr sz="4400">
          <a:solidFill>
            <a:schemeClr val="tx1"/>
          </a:solidFill>
          <a:latin typeface="Garamond" charset="0"/>
          <a:ea typeface="ＭＳ Ｐゴシック" charset="-128"/>
        </a:defRPr>
      </a:lvl8pPr>
      <a:lvl9pPr marL="1828800" algn="ctr" defTabSz="457200" rtl="0" fontAlgn="base">
        <a:spcBef>
          <a:spcPct val="0"/>
        </a:spcBef>
        <a:spcAft>
          <a:spcPct val="0"/>
        </a:spcAft>
        <a:defRPr sz="4400">
          <a:solidFill>
            <a:schemeClr val="tx1"/>
          </a:solidFill>
          <a:latin typeface="Garamond"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4.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2.m4a"/><Relationship Id="rId7" Type="http://schemas.openxmlformats.org/officeDocument/2006/relationships/image" Target="../media/image17.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notesSlide" Target="../notesSlides/notesSlide13.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7946" y="3666894"/>
            <a:ext cx="7986334" cy="1477328"/>
          </a:xfrm>
          <a:prstGeom prst="rect">
            <a:avLst/>
          </a:prstGeom>
          <a:noFill/>
        </p:spPr>
        <p:txBody>
          <a:bodyPr wrap="square" rtlCol="0">
            <a:spAutoFit/>
          </a:bodyPr>
          <a:lstStyle/>
          <a:p>
            <a:pPr algn="ctr"/>
            <a:r>
              <a:rPr lang="en-US" dirty="0">
                <a:solidFill>
                  <a:schemeClr val="bg1"/>
                </a:solidFill>
              </a:rPr>
              <a:t>Christian Dormann, Christina Guthier &amp; Jose Cortina</a:t>
            </a:r>
          </a:p>
          <a:p>
            <a:pPr algn="ctr"/>
            <a:endParaRPr lang="en-US" dirty="0">
              <a:solidFill>
                <a:schemeClr val="bg1"/>
              </a:solidFill>
            </a:endParaRPr>
          </a:p>
          <a:p>
            <a:pPr algn="ctr"/>
            <a:r>
              <a:rPr lang="en-US" dirty="0">
                <a:solidFill>
                  <a:schemeClr val="bg1"/>
                </a:solidFill>
              </a:rPr>
              <a:t>Part II</a:t>
            </a:r>
          </a:p>
          <a:p>
            <a:pPr algn="ctr"/>
            <a:r>
              <a:rPr lang="en-US" dirty="0">
                <a:solidFill>
                  <a:schemeClr val="bg1"/>
                </a:solidFill>
              </a:rPr>
              <a:t> </a:t>
            </a:r>
          </a:p>
          <a:p>
            <a:pPr algn="ctr"/>
            <a:endParaRPr lang="en-US" dirty="0">
              <a:solidFill>
                <a:srgbClr val="BFBFBF"/>
              </a:solidFill>
            </a:endParaRPr>
          </a:p>
        </p:txBody>
      </p:sp>
      <p:sp>
        <p:nvSpPr>
          <p:cNvPr id="17" name="Datumsplatzhalter 2"/>
          <p:cNvSpPr>
            <a:spLocks noGrp="1"/>
          </p:cNvSpPr>
          <p:nvPr>
            <p:ph type="body" sz="quarter" idx="14"/>
          </p:nvPr>
        </p:nvSpPr>
        <p:spPr>
          <a:xfrm>
            <a:off x="153988" y="6346825"/>
            <a:ext cx="9653587" cy="646113"/>
          </a:xfrm>
        </p:spPr>
        <p:txBody>
          <a:bodyPr/>
          <a:lstStyle/>
          <a:p>
            <a:pPr>
              <a:defRPr/>
            </a:pPr>
            <a:r>
              <a:rPr lang="en-AU" dirty="0" err="1"/>
              <a:t>www.applied-psychology.com</a:t>
            </a:r>
            <a:endParaRPr lang="en-AU" dirty="0"/>
          </a:p>
        </p:txBody>
      </p:sp>
      <p:sp>
        <p:nvSpPr>
          <p:cNvPr id="9" name="Textplatzhalter 5">
            <a:extLst>
              <a:ext uri="{FF2B5EF4-FFF2-40B4-BE49-F238E27FC236}">
                <a16:creationId xmlns:a16="http://schemas.microsoft.com/office/drawing/2014/main" id="{290A1C4A-57FE-3042-B227-8167110DD3B2}"/>
              </a:ext>
            </a:extLst>
          </p:cNvPr>
          <p:cNvSpPr>
            <a:spLocks noGrp="1"/>
          </p:cNvSpPr>
          <p:nvPr>
            <p:ph type="body" sz="quarter" idx="13"/>
          </p:nvPr>
        </p:nvSpPr>
        <p:spPr>
          <a:xfrm>
            <a:off x="483758" y="1202393"/>
            <a:ext cx="8001000" cy="1905000"/>
          </a:xfrm>
        </p:spPr>
        <p:txBody>
          <a:bodyPr/>
          <a:lstStyle/>
          <a:p>
            <a:pPr algn="ctr"/>
            <a:r>
              <a:rPr lang="en-GB" sz="11200" b="0" i="1" spc="200" dirty="0">
                <a:latin typeface="Times New Roman" panose="02020603050405020304" pitchFamily="18" charset="0"/>
                <a:cs typeface="Times New Roman" panose="02020603050405020304" pitchFamily="18" charset="0"/>
              </a:rPr>
              <a:t>CoTiMA</a:t>
            </a:r>
            <a:endParaRPr lang="de-DE" sz="11200" b="0" i="1" spc="200" dirty="0">
              <a:latin typeface="Times New Roman" panose="02020603050405020304" pitchFamily="18" charset="0"/>
              <a:cs typeface="Times New Roman" panose="02020603050405020304" pitchFamily="18" charset="0"/>
            </a:endParaRPr>
          </a:p>
        </p:txBody>
      </p:sp>
      <p:grpSp>
        <p:nvGrpSpPr>
          <p:cNvPr id="10" name="Gruppierung 3">
            <a:extLst>
              <a:ext uri="{FF2B5EF4-FFF2-40B4-BE49-F238E27FC236}">
                <a16:creationId xmlns:a16="http://schemas.microsoft.com/office/drawing/2014/main" id="{E82C8860-BE50-A342-B918-E230E264CA2C}"/>
              </a:ext>
            </a:extLst>
          </p:cNvPr>
          <p:cNvGrpSpPr/>
          <p:nvPr/>
        </p:nvGrpSpPr>
        <p:grpSpPr>
          <a:xfrm>
            <a:off x="-2052153" y="1123772"/>
            <a:ext cx="8879256" cy="1522130"/>
            <a:chOff x="-2052153" y="721841"/>
            <a:chExt cx="8879256" cy="1522130"/>
          </a:xfrm>
        </p:grpSpPr>
        <p:sp>
          <p:nvSpPr>
            <p:cNvPr id="11" name="Freihandform 10">
              <a:extLst>
                <a:ext uri="{FF2B5EF4-FFF2-40B4-BE49-F238E27FC236}">
                  <a16:creationId xmlns:a16="http://schemas.microsoft.com/office/drawing/2014/main" id="{DC6F133F-A9BF-5948-BF0A-3D5AAD03C789}"/>
                </a:ext>
              </a:extLst>
            </p:cNvPr>
            <p:cNvSpPr/>
            <p:nvPr/>
          </p:nvSpPr>
          <p:spPr>
            <a:xfrm>
              <a:off x="2121808" y="1309934"/>
              <a:ext cx="4705295" cy="934037"/>
            </a:xfrm>
            <a:custGeom>
              <a:avLst/>
              <a:gdLst>
                <a:gd name="connsiteX0" fmla="*/ 0 w 4597400"/>
                <a:gd name="connsiteY0" fmla="*/ 819200 h 934037"/>
                <a:gd name="connsiteX1" fmla="*/ 488950 w 4597400"/>
                <a:gd name="connsiteY1" fmla="*/ 50 h 934037"/>
                <a:gd name="connsiteX2" fmla="*/ 2374900 w 4597400"/>
                <a:gd name="connsiteY2" fmla="*/ 850950 h 934037"/>
                <a:gd name="connsiteX3" fmla="*/ 4597400 w 4597400"/>
                <a:gd name="connsiteY3" fmla="*/ 901750 h 934037"/>
                <a:gd name="connsiteX4" fmla="*/ 4597400 w 4597400"/>
                <a:gd name="connsiteY4" fmla="*/ 901750 h 93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400" h="934037">
                  <a:moveTo>
                    <a:pt x="0" y="819200"/>
                  </a:moveTo>
                  <a:cubicBezTo>
                    <a:pt x="46566" y="406979"/>
                    <a:pt x="93133" y="-5242"/>
                    <a:pt x="488950" y="50"/>
                  </a:cubicBezTo>
                  <a:cubicBezTo>
                    <a:pt x="884767" y="5342"/>
                    <a:pt x="1690158" y="700667"/>
                    <a:pt x="2374900" y="850950"/>
                  </a:cubicBezTo>
                  <a:cubicBezTo>
                    <a:pt x="3059642" y="1001233"/>
                    <a:pt x="4597400" y="901750"/>
                    <a:pt x="4597400" y="901750"/>
                  </a:cubicBezTo>
                  <a:lnTo>
                    <a:pt x="4597400" y="901750"/>
                  </a:lnTo>
                </a:path>
              </a:pathLst>
            </a:custGeom>
            <a:ln w="139700">
              <a:solidFill>
                <a:srgbClr val="F3BF4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dirty="0"/>
            </a:p>
          </p:txBody>
        </p:sp>
        <p:sp>
          <p:nvSpPr>
            <p:cNvPr id="12" name="Rechteck 11">
              <a:extLst>
                <a:ext uri="{FF2B5EF4-FFF2-40B4-BE49-F238E27FC236}">
                  <a16:creationId xmlns:a16="http://schemas.microsoft.com/office/drawing/2014/main" id="{45FACB5D-D8D6-3441-9CDF-E909FE7DEAF8}"/>
                </a:ext>
              </a:extLst>
            </p:cNvPr>
            <p:cNvSpPr/>
            <p:nvPr/>
          </p:nvSpPr>
          <p:spPr>
            <a:xfrm>
              <a:off x="-2052153" y="721841"/>
              <a:ext cx="359612" cy="369332"/>
            </a:xfrm>
            <a:prstGeom prst="rect">
              <a:avLst/>
            </a:prstGeom>
            <a:ln>
              <a:solidFill>
                <a:srgbClr val="F3BF45"/>
              </a:solidFill>
            </a:ln>
          </p:spPr>
          <p:txBody>
            <a:bodyPr wrap="none">
              <a:spAutoFit/>
            </a:bodyPr>
            <a:lstStyle/>
            <a:p>
              <a:r>
                <a:rPr lang="en-US" dirty="0">
                  <a:solidFill>
                    <a:schemeClr val="bg1">
                      <a:lumMod val="75000"/>
                    </a:schemeClr>
                  </a:solidFill>
                </a:rPr>
                <a:t>X</a:t>
              </a:r>
              <a:endParaRPr lang="de-DE" dirty="0"/>
            </a:p>
          </p:txBody>
        </p:sp>
      </p:grpSp>
      <p:sp>
        <p:nvSpPr>
          <p:cNvPr id="13" name="Rechteck 12">
            <a:extLst>
              <a:ext uri="{FF2B5EF4-FFF2-40B4-BE49-F238E27FC236}">
                <a16:creationId xmlns:a16="http://schemas.microsoft.com/office/drawing/2014/main" id="{91783FD7-E261-D94A-BE38-40632A302C96}"/>
              </a:ext>
            </a:extLst>
          </p:cNvPr>
          <p:cNvSpPr/>
          <p:nvPr/>
        </p:nvSpPr>
        <p:spPr>
          <a:xfrm>
            <a:off x="2885316" y="1202393"/>
            <a:ext cx="928459" cy="1815882"/>
          </a:xfrm>
          <a:prstGeom prst="rect">
            <a:avLst/>
          </a:prstGeom>
        </p:spPr>
        <p:txBody>
          <a:bodyPr wrap="none">
            <a:spAutoFit/>
          </a:bodyPr>
          <a:lstStyle/>
          <a:p>
            <a:r>
              <a:rPr lang="en-GB" sz="11200" i="1" spc="200" dirty="0">
                <a:solidFill>
                  <a:schemeClr val="bg1"/>
                </a:solidFill>
                <a:latin typeface="Times New Roman" panose="02020603050405020304" pitchFamily="18" charset="0"/>
                <a:cs typeface="Times New Roman" panose="02020603050405020304" pitchFamily="18" charset="0"/>
              </a:rPr>
              <a:t>o</a:t>
            </a:r>
            <a:endParaRPr lang="de-DE" sz="11200" i="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81361538"/>
      </p:ext>
    </p:extLst>
  </p:cSld>
  <p:clrMapOvr>
    <a:masterClrMapping/>
  </p:clrMapOvr>
  <mc:AlternateContent xmlns:mc="http://schemas.openxmlformats.org/markup-compatibility/2006" xmlns:p14="http://schemas.microsoft.com/office/powerpoint/2010/main">
    <mc:Choice Requires="p14">
      <p:transition spd="slow" p14:dur="2000" advTm="114600"/>
    </mc:Choice>
    <mc:Fallback xmlns="">
      <p:transition spd="slow" advTm="1146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10</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D5EC780A-04B4-D546-B60A-9B8EC182BD29}"/>
              </a:ext>
            </a:extLst>
          </p:cNvPr>
          <p:cNvPicPr>
            <a:picLocks noChangeAspect="1"/>
          </p:cNvPicPr>
          <p:nvPr/>
        </p:nvPicPr>
        <p:blipFill>
          <a:blip r:embed="rId6"/>
          <a:stretch>
            <a:fillRect/>
          </a:stretch>
        </p:blipFill>
        <p:spPr>
          <a:xfrm>
            <a:off x="450000" y="900000"/>
            <a:ext cx="5983363" cy="5450114"/>
          </a:xfrm>
          <a:prstGeom prst="rect">
            <a:avLst/>
          </a:prstGeom>
        </p:spPr>
      </p:pic>
      <p:sp>
        <p:nvSpPr>
          <p:cNvPr id="9" name="Rechteck 8">
            <a:extLst>
              <a:ext uri="{FF2B5EF4-FFF2-40B4-BE49-F238E27FC236}">
                <a16:creationId xmlns:a16="http://schemas.microsoft.com/office/drawing/2014/main" id="{EAC6F2F0-50BA-624E-8E22-10F2C8464D55}"/>
              </a:ext>
            </a:extLst>
          </p:cNvPr>
          <p:cNvSpPr/>
          <p:nvPr/>
        </p:nvSpPr>
        <p:spPr>
          <a:xfrm>
            <a:off x="2413686" y="1779373"/>
            <a:ext cx="1968844" cy="461320"/>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D6CC3D45-5F92-E94B-9E2C-19DAE587E21D}"/>
              </a:ext>
            </a:extLst>
          </p:cNvPr>
          <p:cNvSpPr/>
          <p:nvPr/>
        </p:nvSpPr>
        <p:spPr>
          <a:xfrm>
            <a:off x="2413686" y="2281060"/>
            <a:ext cx="1968844" cy="65984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3" name="Rechteck 12">
            <a:extLst>
              <a:ext uri="{FF2B5EF4-FFF2-40B4-BE49-F238E27FC236}">
                <a16:creationId xmlns:a16="http://schemas.microsoft.com/office/drawing/2014/main" id="{68F7BB84-BE46-2E45-B32D-ED5AE2965A8C}"/>
              </a:ext>
            </a:extLst>
          </p:cNvPr>
          <p:cNvSpPr/>
          <p:nvPr/>
        </p:nvSpPr>
        <p:spPr>
          <a:xfrm>
            <a:off x="2413686" y="3505378"/>
            <a:ext cx="1968844" cy="48585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Rechteck 13">
            <a:extLst>
              <a:ext uri="{FF2B5EF4-FFF2-40B4-BE49-F238E27FC236}">
                <a16:creationId xmlns:a16="http://schemas.microsoft.com/office/drawing/2014/main" id="{3056BD0B-16F3-734B-AA45-D8F392534CE4}"/>
              </a:ext>
            </a:extLst>
          </p:cNvPr>
          <p:cNvSpPr/>
          <p:nvPr/>
        </p:nvSpPr>
        <p:spPr>
          <a:xfrm>
            <a:off x="2413686" y="4390768"/>
            <a:ext cx="1968844" cy="1073957"/>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C729FFC8-3D97-B041-86D4-5C2DBCF5156F}"/>
              </a:ext>
            </a:extLst>
          </p:cNvPr>
          <p:cNvSpPr/>
          <p:nvPr/>
        </p:nvSpPr>
        <p:spPr>
          <a:xfrm>
            <a:off x="2920313" y="2792627"/>
            <a:ext cx="531341" cy="165836"/>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6" name="Rechteck 15">
            <a:extLst>
              <a:ext uri="{FF2B5EF4-FFF2-40B4-BE49-F238E27FC236}">
                <a16:creationId xmlns:a16="http://schemas.microsoft.com/office/drawing/2014/main" id="{32587A1E-AC1F-4942-BDDC-1024CD899BD0}"/>
              </a:ext>
            </a:extLst>
          </p:cNvPr>
          <p:cNvSpPr/>
          <p:nvPr/>
        </p:nvSpPr>
        <p:spPr>
          <a:xfrm>
            <a:off x="2920313" y="3545745"/>
            <a:ext cx="531341" cy="165836"/>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Rechteck 16">
            <a:extLst>
              <a:ext uri="{FF2B5EF4-FFF2-40B4-BE49-F238E27FC236}">
                <a16:creationId xmlns:a16="http://schemas.microsoft.com/office/drawing/2014/main" id="{7C917438-3FE7-834A-A7CF-DE695BBABE49}"/>
              </a:ext>
            </a:extLst>
          </p:cNvPr>
          <p:cNvSpPr/>
          <p:nvPr/>
        </p:nvSpPr>
        <p:spPr>
          <a:xfrm>
            <a:off x="2910340" y="5298889"/>
            <a:ext cx="531341" cy="165836"/>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D3271D1C-83A6-9547-9361-8165951F270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8" name="Datumsplatzhalter 2">
            <a:extLst>
              <a:ext uri="{FF2B5EF4-FFF2-40B4-BE49-F238E27FC236}">
                <a16:creationId xmlns:a16="http://schemas.microsoft.com/office/drawing/2014/main" id="{C15F842C-24C6-AB4A-9C7B-1B2A4F4DAD0D}"/>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9" name="Fußzeilenplatzhalter 3">
            <a:extLst>
              <a:ext uri="{FF2B5EF4-FFF2-40B4-BE49-F238E27FC236}">
                <a16:creationId xmlns:a16="http://schemas.microsoft.com/office/drawing/2014/main" id="{3818A1EA-2428-BC43-88A9-6FC02E12CFE9}"/>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2740269885"/>
      </p:ext>
    </p:extLst>
  </p:cSld>
  <p:clrMapOvr>
    <a:masterClrMapping/>
  </p:clrMapOvr>
  <mc:AlternateContent xmlns:mc="http://schemas.openxmlformats.org/markup-compatibility/2006" xmlns:p14="http://schemas.microsoft.com/office/powerpoint/2010/main">
    <mc:Choice Requires="p14">
      <p:transition spd="slow" p14:dur="2000" advTm="144365"/>
    </mc:Choice>
    <mc:Fallback xmlns="">
      <p:transition spd="slow" advTm="144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9" grpId="0" animBg="1"/>
      <p:bldP spid="9" grpId="1" animBg="1"/>
      <p:bldP spid="12" grpId="0" animBg="1"/>
      <p:bldP spid="12" grpId="1" animBg="1"/>
      <p:bldP spid="13" grpId="0" animBg="1"/>
      <p:bldP spid="13" grpId="1" animBg="1"/>
      <p:bldP spid="14" grpId="0" animBg="1"/>
      <p:bldP spid="14" grpId="1"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11</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829F8C96-21EE-3B4D-8180-7D0A6B317BB2}"/>
              </a:ext>
            </a:extLst>
          </p:cNvPr>
          <p:cNvPicPr>
            <a:picLocks noChangeAspect="1"/>
          </p:cNvPicPr>
          <p:nvPr/>
        </p:nvPicPr>
        <p:blipFill>
          <a:blip r:embed="rId6"/>
          <a:stretch>
            <a:fillRect/>
          </a:stretch>
        </p:blipFill>
        <p:spPr>
          <a:xfrm>
            <a:off x="450000" y="900000"/>
            <a:ext cx="5400000" cy="1789802"/>
          </a:xfrm>
          <a:prstGeom prst="rect">
            <a:avLst/>
          </a:prstGeom>
        </p:spPr>
      </p:pic>
      <p:pic>
        <p:nvPicPr>
          <p:cNvPr id="7" name="Grafik 6">
            <a:extLst>
              <a:ext uri="{FF2B5EF4-FFF2-40B4-BE49-F238E27FC236}">
                <a16:creationId xmlns:a16="http://schemas.microsoft.com/office/drawing/2014/main" id="{4036B000-2D8A-2A41-8F09-1AAB11045E77}"/>
              </a:ext>
            </a:extLst>
          </p:cNvPr>
          <p:cNvPicPr>
            <a:picLocks noChangeAspect="1"/>
          </p:cNvPicPr>
          <p:nvPr/>
        </p:nvPicPr>
        <p:blipFill>
          <a:blip r:embed="rId7"/>
          <a:stretch>
            <a:fillRect/>
          </a:stretch>
        </p:blipFill>
        <p:spPr>
          <a:xfrm>
            <a:off x="4953000" y="2319980"/>
            <a:ext cx="4148641" cy="3841334"/>
          </a:xfrm>
          <a:prstGeom prst="rect">
            <a:avLst/>
          </a:prstGeom>
        </p:spPr>
      </p:pic>
      <p:sp>
        <p:nvSpPr>
          <p:cNvPr id="9" name="Oval 8">
            <a:extLst>
              <a:ext uri="{FF2B5EF4-FFF2-40B4-BE49-F238E27FC236}">
                <a16:creationId xmlns:a16="http://schemas.microsoft.com/office/drawing/2014/main" id="{527D29F9-E89D-4E47-8374-8A676C7D02EC}"/>
              </a:ext>
            </a:extLst>
          </p:cNvPr>
          <p:cNvSpPr/>
          <p:nvPr/>
        </p:nvSpPr>
        <p:spPr>
          <a:xfrm>
            <a:off x="6030692" y="3159558"/>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1" name="Oval 10">
            <a:extLst>
              <a:ext uri="{FF2B5EF4-FFF2-40B4-BE49-F238E27FC236}">
                <a16:creationId xmlns:a16="http://schemas.microsoft.com/office/drawing/2014/main" id="{2BB6831A-F1DE-5947-AF03-4EA3FD6895BB}"/>
              </a:ext>
            </a:extLst>
          </p:cNvPr>
          <p:cNvSpPr/>
          <p:nvPr/>
        </p:nvSpPr>
        <p:spPr>
          <a:xfrm>
            <a:off x="6014215" y="3577427"/>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Oval 11">
            <a:extLst>
              <a:ext uri="{FF2B5EF4-FFF2-40B4-BE49-F238E27FC236}">
                <a16:creationId xmlns:a16="http://schemas.microsoft.com/office/drawing/2014/main" id="{CDF5D5C9-F804-8748-94A3-F4755C668194}"/>
              </a:ext>
            </a:extLst>
          </p:cNvPr>
          <p:cNvSpPr/>
          <p:nvPr/>
        </p:nvSpPr>
        <p:spPr>
          <a:xfrm>
            <a:off x="5850000" y="4240647"/>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3" name="Audio 12">
            <a:hlinkClick r:id="" action="ppaction://media"/>
            <a:extLst>
              <a:ext uri="{FF2B5EF4-FFF2-40B4-BE49-F238E27FC236}">
                <a16:creationId xmlns:a16="http://schemas.microsoft.com/office/drawing/2014/main" id="{659553B9-8F9E-824B-87FC-439BE0B5AF2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877300" y="5829300"/>
            <a:ext cx="812800" cy="812800"/>
          </a:xfrm>
          <a:prstGeom prst="rect">
            <a:avLst/>
          </a:prstGeom>
        </p:spPr>
      </p:pic>
      <p:sp>
        <p:nvSpPr>
          <p:cNvPr id="14" name="Datumsplatzhalter 2">
            <a:extLst>
              <a:ext uri="{FF2B5EF4-FFF2-40B4-BE49-F238E27FC236}">
                <a16:creationId xmlns:a16="http://schemas.microsoft.com/office/drawing/2014/main" id="{7DE37E76-B453-D54E-9CA5-C06B1290F1F6}"/>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5" name="Fußzeilenplatzhalter 3">
            <a:extLst>
              <a:ext uri="{FF2B5EF4-FFF2-40B4-BE49-F238E27FC236}">
                <a16:creationId xmlns:a16="http://schemas.microsoft.com/office/drawing/2014/main" id="{1998B24F-C6F2-B845-BB38-216A84572ADE}"/>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360772525"/>
      </p:ext>
    </p:extLst>
  </p:cSld>
  <p:clrMapOvr>
    <a:masterClrMapping/>
  </p:clrMapOvr>
  <mc:AlternateContent xmlns:mc="http://schemas.openxmlformats.org/markup-compatibility/2006" xmlns:p14="http://schemas.microsoft.com/office/powerpoint/2010/main">
    <mc:Choice Requires="p14">
      <p:transition spd="slow" p14:dur="2000" advTm="103890"/>
    </mc:Choice>
    <mc:Fallback xmlns="">
      <p:transition spd="slow" advTm="10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12</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C89175AC-D9E9-DA44-BA41-B6C87D1EF9BA}"/>
              </a:ext>
            </a:extLst>
          </p:cNvPr>
          <p:cNvPicPr>
            <a:picLocks noChangeAspect="1"/>
          </p:cNvPicPr>
          <p:nvPr/>
        </p:nvPicPr>
        <p:blipFill>
          <a:blip r:embed="rId5"/>
          <a:stretch>
            <a:fillRect/>
          </a:stretch>
        </p:blipFill>
        <p:spPr>
          <a:xfrm>
            <a:off x="450000" y="900000"/>
            <a:ext cx="6572454" cy="4874308"/>
          </a:xfrm>
          <a:prstGeom prst="rect">
            <a:avLst/>
          </a:prstGeom>
        </p:spPr>
      </p:pic>
      <p:pic>
        <p:nvPicPr>
          <p:cNvPr id="6" name="Audio 5">
            <a:hlinkClick r:id="" action="ppaction://media"/>
            <a:extLst>
              <a:ext uri="{FF2B5EF4-FFF2-40B4-BE49-F238E27FC236}">
                <a16:creationId xmlns:a16="http://schemas.microsoft.com/office/drawing/2014/main" id="{4C541CC1-26DE-3A40-963C-77D10FA8BA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
        <p:nvSpPr>
          <p:cNvPr id="9" name="Datumsplatzhalter 2">
            <a:extLst>
              <a:ext uri="{FF2B5EF4-FFF2-40B4-BE49-F238E27FC236}">
                <a16:creationId xmlns:a16="http://schemas.microsoft.com/office/drawing/2014/main" id="{43C97896-AED0-0244-9799-F3A9AC83299F}"/>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1" name="Fußzeilenplatzhalter 3">
            <a:extLst>
              <a:ext uri="{FF2B5EF4-FFF2-40B4-BE49-F238E27FC236}">
                <a16:creationId xmlns:a16="http://schemas.microsoft.com/office/drawing/2014/main" id="{ABA73454-EFE0-1E42-B7D2-ECD8C1FE45F6}"/>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1317425197"/>
      </p:ext>
    </p:extLst>
  </p:cSld>
  <p:clrMapOvr>
    <a:masterClrMapping/>
  </p:clrMapOvr>
  <mc:AlternateContent xmlns:mc="http://schemas.openxmlformats.org/markup-compatibility/2006" xmlns:p14="http://schemas.microsoft.com/office/powerpoint/2010/main">
    <mc:Choice Requires="p14">
      <p:transition spd="slow" p14:dur="2000" advTm="24696"/>
    </mc:Choice>
    <mc:Fallback xmlns="">
      <p:transition spd="slow" advTm="24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13</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8" name="Grafik 7">
            <a:extLst>
              <a:ext uri="{FF2B5EF4-FFF2-40B4-BE49-F238E27FC236}">
                <a16:creationId xmlns:a16="http://schemas.microsoft.com/office/drawing/2014/main" id="{71318B94-749F-4643-A8F1-9320DD73ED4D}"/>
              </a:ext>
            </a:extLst>
          </p:cNvPr>
          <p:cNvPicPr>
            <a:picLocks noChangeAspect="1"/>
          </p:cNvPicPr>
          <p:nvPr/>
        </p:nvPicPr>
        <p:blipFill>
          <a:blip r:embed="rId6"/>
          <a:stretch>
            <a:fillRect/>
          </a:stretch>
        </p:blipFill>
        <p:spPr>
          <a:xfrm>
            <a:off x="232229" y="943429"/>
            <a:ext cx="4572000" cy="4572000"/>
          </a:xfrm>
          <a:prstGeom prst="rect">
            <a:avLst/>
          </a:prstGeom>
        </p:spPr>
      </p:pic>
      <p:pic>
        <p:nvPicPr>
          <p:cNvPr id="11" name="Grafik 10">
            <a:extLst>
              <a:ext uri="{FF2B5EF4-FFF2-40B4-BE49-F238E27FC236}">
                <a16:creationId xmlns:a16="http://schemas.microsoft.com/office/drawing/2014/main" id="{477BD9D9-E07B-E946-87AB-77D2A1F209A2}"/>
              </a:ext>
            </a:extLst>
          </p:cNvPr>
          <p:cNvPicPr>
            <a:picLocks noChangeAspect="1"/>
          </p:cNvPicPr>
          <p:nvPr/>
        </p:nvPicPr>
        <p:blipFill>
          <a:blip r:embed="rId7"/>
          <a:stretch>
            <a:fillRect/>
          </a:stretch>
        </p:blipFill>
        <p:spPr>
          <a:xfrm>
            <a:off x="4813300" y="1008744"/>
            <a:ext cx="4572000" cy="4572000"/>
          </a:xfrm>
          <a:prstGeom prst="rect">
            <a:avLst/>
          </a:prstGeom>
        </p:spPr>
      </p:pic>
      <p:pic>
        <p:nvPicPr>
          <p:cNvPr id="13" name="Grafik 12">
            <a:extLst>
              <a:ext uri="{FF2B5EF4-FFF2-40B4-BE49-F238E27FC236}">
                <a16:creationId xmlns:a16="http://schemas.microsoft.com/office/drawing/2014/main" id="{EEF41027-6AD6-B240-AA91-42540001EDA0}"/>
              </a:ext>
            </a:extLst>
          </p:cNvPr>
          <p:cNvPicPr>
            <a:picLocks noChangeAspect="1"/>
          </p:cNvPicPr>
          <p:nvPr/>
        </p:nvPicPr>
        <p:blipFill>
          <a:blip r:embed="rId8"/>
          <a:stretch>
            <a:fillRect/>
          </a:stretch>
        </p:blipFill>
        <p:spPr>
          <a:xfrm>
            <a:off x="-4954746" y="943429"/>
            <a:ext cx="4572000" cy="4572000"/>
          </a:xfrm>
          <a:prstGeom prst="rect">
            <a:avLst/>
          </a:prstGeom>
        </p:spPr>
      </p:pic>
      <p:sp>
        <p:nvSpPr>
          <p:cNvPr id="15" name="Freihandform 14">
            <a:extLst>
              <a:ext uri="{FF2B5EF4-FFF2-40B4-BE49-F238E27FC236}">
                <a16:creationId xmlns:a16="http://schemas.microsoft.com/office/drawing/2014/main" id="{217655E1-418A-0F42-8395-BF64A3D2D5E2}"/>
              </a:ext>
            </a:extLst>
          </p:cNvPr>
          <p:cNvSpPr/>
          <p:nvPr/>
        </p:nvSpPr>
        <p:spPr>
          <a:xfrm>
            <a:off x="10380436" y="3229428"/>
            <a:ext cx="6771600" cy="1558800"/>
          </a:xfrm>
          <a:custGeom>
            <a:avLst/>
            <a:gdLst>
              <a:gd name="connsiteX0" fmla="*/ 0 w 4597400"/>
              <a:gd name="connsiteY0" fmla="*/ 819200 h 934037"/>
              <a:gd name="connsiteX1" fmla="*/ 488950 w 4597400"/>
              <a:gd name="connsiteY1" fmla="*/ 50 h 934037"/>
              <a:gd name="connsiteX2" fmla="*/ 2374900 w 4597400"/>
              <a:gd name="connsiteY2" fmla="*/ 850950 h 934037"/>
              <a:gd name="connsiteX3" fmla="*/ 4597400 w 4597400"/>
              <a:gd name="connsiteY3" fmla="*/ 901750 h 934037"/>
              <a:gd name="connsiteX4" fmla="*/ 4597400 w 4597400"/>
              <a:gd name="connsiteY4" fmla="*/ 901750 h 93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400" h="934037">
                <a:moveTo>
                  <a:pt x="0" y="819200"/>
                </a:moveTo>
                <a:cubicBezTo>
                  <a:pt x="46566" y="406979"/>
                  <a:pt x="93133" y="-5242"/>
                  <a:pt x="488950" y="50"/>
                </a:cubicBezTo>
                <a:cubicBezTo>
                  <a:pt x="884767" y="5342"/>
                  <a:pt x="1690158" y="700667"/>
                  <a:pt x="2374900" y="850950"/>
                </a:cubicBezTo>
                <a:cubicBezTo>
                  <a:pt x="3059642" y="1001233"/>
                  <a:pt x="4597400" y="901750"/>
                  <a:pt x="4597400" y="901750"/>
                </a:cubicBezTo>
                <a:lnTo>
                  <a:pt x="4597400" y="901750"/>
                </a:lnTo>
              </a:path>
            </a:pathLst>
          </a:custGeom>
          <a:ln w="762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7" name="Audio 6">
            <a:hlinkClick r:id="" action="ppaction://media"/>
            <a:extLst>
              <a:ext uri="{FF2B5EF4-FFF2-40B4-BE49-F238E27FC236}">
                <a16:creationId xmlns:a16="http://schemas.microsoft.com/office/drawing/2014/main" id="{2D677CFB-931F-194E-9285-37127D3D119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877300" y="5829300"/>
            <a:ext cx="812800" cy="812800"/>
          </a:xfrm>
          <a:prstGeom prst="rect">
            <a:avLst/>
          </a:prstGeom>
        </p:spPr>
      </p:pic>
      <p:sp>
        <p:nvSpPr>
          <p:cNvPr id="12" name="Datumsplatzhalter 2">
            <a:extLst>
              <a:ext uri="{FF2B5EF4-FFF2-40B4-BE49-F238E27FC236}">
                <a16:creationId xmlns:a16="http://schemas.microsoft.com/office/drawing/2014/main" id="{E4152235-6BCD-1743-989D-36AE06E96033}"/>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4" name="Fußzeilenplatzhalter 3">
            <a:extLst>
              <a:ext uri="{FF2B5EF4-FFF2-40B4-BE49-F238E27FC236}">
                <a16:creationId xmlns:a16="http://schemas.microsoft.com/office/drawing/2014/main" id="{41F9247E-BE78-D24B-AAA1-D2375E1C3208}"/>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715261155"/>
      </p:ext>
    </p:extLst>
  </p:cSld>
  <p:clrMapOvr>
    <a:masterClrMapping/>
  </p:clrMapOvr>
  <mc:AlternateContent xmlns:mc="http://schemas.openxmlformats.org/markup-compatibility/2006" xmlns:p14="http://schemas.microsoft.com/office/powerpoint/2010/main">
    <mc:Choice Requires="p14">
      <p:transition spd="slow" p14:dur="2000" advTm="162957"/>
    </mc:Choice>
    <mc:Fallback xmlns="">
      <p:transition spd="slow" advTm="16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07692E-6 7.40741E-7 L 0.52356 -3.33333E-6 " pathEditMode="relative" rAng="0" ptsTypes="AA">
                                      <p:cBhvr>
                                        <p:cTn id="14" dur="2000" fill="hold"/>
                                        <p:tgtEl>
                                          <p:spTgt spid="13"/>
                                        </p:tgtEl>
                                        <p:attrNameLst>
                                          <p:attrName>ppt_x</p:attrName>
                                          <p:attrName>ppt_y</p:attrName>
                                        </p:attrNameLst>
                                      </p:cBhvr>
                                      <p:rCtr x="26554" y="57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33333E-6 -7.40741E-7 L -0.49423 -0.02523 " pathEditMode="relative" rAng="0" ptsTypes="AA">
                                      <p:cBhvr>
                                        <p:cTn id="18" dur="2000" fill="hold"/>
                                        <p:tgtEl>
                                          <p:spTgt spid="15"/>
                                        </p:tgtEl>
                                        <p:attrNameLst>
                                          <p:attrName>ppt_x</p:attrName>
                                          <p:attrName>ppt_y</p:attrName>
                                        </p:attrNameLst>
                                      </p:cBhvr>
                                      <p:rCtr x="-24712" y="-1273"/>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0" presetClass="path" presetSubtype="0" accel="50000" decel="50000" fill="hold" grpId="1" nodeType="withEffect">
                                  <p:stCondLst>
                                    <p:cond delay="0"/>
                                  </p:stCondLst>
                                  <p:childTnLst>
                                    <p:animMotion origin="layout" path="M -0.49423 -0.02523 L -0.80529 -0.16088 " pathEditMode="relative" rAng="0" ptsTypes="AA">
                                      <p:cBhvr>
                                        <p:cTn id="28" dur="2000" fill="hold"/>
                                        <p:tgtEl>
                                          <p:spTgt spid="15"/>
                                        </p:tgtEl>
                                        <p:attrNameLst>
                                          <p:attrName>ppt_x</p:attrName>
                                          <p:attrName>ppt_y</p:attrName>
                                        </p:attrNameLst>
                                      </p:cBhvr>
                                      <p:rCtr x="-15561" y="-678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14</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103653" cy="369332"/>
          </a:xfrm>
          <a:prstGeom prst="rect">
            <a:avLst/>
          </a:prstGeom>
        </p:spPr>
        <p:txBody>
          <a:bodyPr wrap="none">
            <a:spAutoFit/>
          </a:bodyPr>
          <a:lstStyle/>
          <a:p>
            <a:r>
              <a:rPr lang="en-US" dirty="0">
                <a:solidFill>
                  <a:srgbClr val="C1092D"/>
                </a:solidFill>
                <a:latin typeface="Arial Narrow" panose="020B0604020202020204" pitchFamily="34" charset="0"/>
                <a:cs typeface="Arial Narrow" panose="020B0604020202020204" pitchFamily="34" charset="0"/>
              </a:rPr>
              <a:t>Our Finish – Your Start</a:t>
            </a:r>
          </a:p>
        </p:txBody>
      </p:sp>
      <p:sp>
        <p:nvSpPr>
          <p:cNvPr id="15" name="Freihandform 14">
            <a:extLst>
              <a:ext uri="{FF2B5EF4-FFF2-40B4-BE49-F238E27FC236}">
                <a16:creationId xmlns:a16="http://schemas.microsoft.com/office/drawing/2014/main" id="{217655E1-418A-0F42-8395-BF64A3D2D5E2}"/>
              </a:ext>
            </a:extLst>
          </p:cNvPr>
          <p:cNvSpPr/>
          <p:nvPr/>
        </p:nvSpPr>
        <p:spPr>
          <a:xfrm>
            <a:off x="2409151" y="2140060"/>
            <a:ext cx="6891716" cy="1557331"/>
          </a:xfrm>
          <a:custGeom>
            <a:avLst/>
            <a:gdLst>
              <a:gd name="connsiteX0" fmla="*/ 0 w 4597400"/>
              <a:gd name="connsiteY0" fmla="*/ 819200 h 934037"/>
              <a:gd name="connsiteX1" fmla="*/ 488950 w 4597400"/>
              <a:gd name="connsiteY1" fmla="*/ 50 h 934037"/>
              <a:gd name="connsiteX2" fmla="*/ 2374900 w 4597400"/>
              <a:gd name="connsiteY2" fmla="*/ 850950 h 934037"/>
              <a:gd name="connsiteX3" fmla="*/ 4597400 w 4597400"/>
              <a:gd name="connsiteY3" fmla="*/ 901750 h 934037"/>
              <a:gd name="connsiteX4" fmla="*/ 4597400 w 4597400"/>
              <a:gd name="connsiteY4" fmla="*/ 901750 h 93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400" h="934037">
                <a:moveTo>
                  <a:pt x="0" y="819200"/>
                </a:moveTo>
                <a:cubicBezTo>
                  <a:pt x="46566" y="406979"/>
                  <a:pt x="93133" y="-5242"/>
                  <a:pt x="488950" y="50"/>
                </a:cubicBezTo>
                <a:cubicBezTo>
                  <a:pt x="884767" y="5342"/>
                  <a:pt x="1690158" y="700667"/>
                  <a:pt x="2374900" y="850950"/>
                </a:cubicBezTo>
                <a:cubicBezTo>
                  <a:pt x="3059642" y="1001233"/>
                  <a:pt x="4597400" y="901750"/>
                  <a:pt x="4597400" y="901750"/>
                </a:cubicBezTo>
                <a:lnTo>
                  <a:pt x="4597400" y="901750"/>
                </a:lnTo>
              </a:path>
            </a:pathLst>
          </a:custGeom>
          <a:ln w="762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9" name="Gruppieren 8">
            <a:extLst>
              <a:ext uri="{FF2B5EF4-FFF2-40B4-BE49-F238E27FC236}">
                <a16:creationId xmlns:a16="http://schemas.microsoft.com/office/drawing/2014/main" id="{BCF67607-14F7-8646-BD40-419E1599E60A}"/>
              </a:ext>
            </a:extLst>
          </p:cNvPr>
          <p:cNvGrpSpPr/>
          <p:nvPr/>
        </p:nvGrpSpPr>
        <p:grpSpPr>
          <a:xfrm>
            <a:off x="1493474" y="1423837"/>
            <a:ext cx="8765259" cy="2862000"/>
            <a:chOff x="1434013" y="1205157"/>
            <a:chExt cx="8765259" cy="2862322"/>
          </a:xfrm>
        </p:grpSpPr>
        <p:sp>
          <p:nvSpPr>
            <p:cNvPr id="16" name="Rechteck 15">
              <a:extLst>
                <a:ext uri="{FF2B5EF4-FFF2-40B4-BE49-F238E27FC236}">
                  <a16:creationId xmlns:a16="http://schemas.microsoft.com/office/drawing/2014/main" id="{2965F1EF-50DC-9447-9BF2-65FACC724616}"/>
                </a:ext>
              </a:extLst>
            </p:cNvPr>
            <p:cNvSpPr/>
            <p:nvPr/>
          </p:nvSpPr>
          <p:spPr>
            <a:xfrm>
              <a:off x="3384550" y="1205157"/>
              <a:ext cx="1364476" cy="2862322"/>
            </a:xfrm>
            <a:prstGeom prst="rect">
              <a:avLst/>
            </a:prstGeom>
          </p:spPr>
          <p:txBody>
            <a:bodyPr wrap="none">
              <a:spAutoFit/>
            </a:bodyPr>
            <a:lstStyle/>
            <a:p>
              <a:r>
                <a:rPr lang="en-GB" sz="18000" i="1" spc="200" dirty="0">
                  <a:latin typeface="Times New Roman" panose="02020603050405020304" pitchFamily="18" charset="0"/>
                  <a:cs typeface="Times New Roman" panose="02020603050405020304" pitchFamily="18" charset="0"/>
                </a:rPr>
                <a:t>o</a:t>
              </a:r>
              <a:endParaRPr lang="de-DE" sz="18000" i="1" dirty="0">
                <a:latin typeface="Times New Roman" panose="02020603050405020304" pitchFamily="18" charset="0"/>
                <a:cs typeface="Times New Roman" panose="02020603050405020304" pitchFamily="18" charset="0"/>
              </a:endParaRPr>
            </a:p>
          </p:txBody>
        </p:sp>
        <p:sp>
          <p:nvSpPr>
            <p:cNvPr id="14" name="Textplatzhalter 5">
              <a:extLst>
                <a:ext uri="{FF2B5EF4-FFF2-40B4-BE49-F238E27FC236}">
                  <a16:creationId xmlns:a16="http://schemas.microsoft.com/office/drawing/2014/main" id="{21863A54-691F-6C4D-BAE4-556546E4FE3D}"/>
                </a:ext>
              </a:extLst>
            </p:cNvPr>
            <p:cNvSpPr txBox="1">
              <a:spLocks/>
            </p:cNvSpPr>
            <p:nvPr/>
          </p:nvSpPr>
          <p:spPr bwMode="auto">
            <a:xfrm>
              <a:off x="1434013" y="1205157"/>
              <a:ext cx="8765259" cy="1904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Arial"/>
                  <a:ea typeface="ＭＳ Ｐゴシック" charset="-128"/>
                  <a:cs typeface="Arial"/>
                </a:defRPr>
              </a:lvl1pPr>
              <a:lvl2pPr marL="360363" indent="-184150" algn="l" defTabSz="457200" rtl="0" eaLnBrk="0" fontAlgn="base" hangingPunct="0">
                <a:spcBef>
                  <a:spcPct val="20000"/>
                </a:spcBef>
                <a:spcAft>
                  <a:spcPct val="0"/>
                </a:spcAft>
                <a:buClr>
                  <a:srgbClr val="C00000"/>
                </a:buClr>
                <a:buFont typeface="Wingdings" pitchFamily="2" charset="2"/>
                <a:buChar char="§"/>
                <a:defRPr sz="1800" kern="1200">
                  <a:solidFill>
                    <a:schemeClr val="tx1"/>
                  </a:solidFill>
                  <a:latin typeface="Arial"/>
                  <a:ea typeface="ＭＳ Ｐゴシック" charset="-128"/>
                  <a:cs typeface="Arial"/>
                </a:defRPr>
              </a:lvl2pPr>
              <a:lvl3pPr marL="914400" indent="0" algn="l" defTabSz="457200" rtl="0" eaLnBrk="0" fontAlgn="base" hangingPunct="0">
                <a:spcBef>
                  <a:spcPct val="20000"/>
                </a:spcBef>
                <a:spcAft>
                  <a:spcPct val="0"/>
                </a:spcAft>
                <a:buFont typeface="Arial" charset="0"/>
                <a:buNone/>
                <a:defRPr sz="1800" kern="1200">
                  <a:solidFill>
                    <a:schemeClr val="tx1"/>
                  </a:solidFill>
                  <a:latin typeface="Arial"/>
                  <a:ea typeface="ＭＳ Ｐゴシック" charset="-128"/>
                  <a:cs typeface="Arial"/>
                </a:defRPr>
              </a:lvl3pPr>
              <a:lvl4pPr marL="1371600" indent="0" algn="l" defTabSz="457200" rtl="0" eaLnBrk="0" fontAlgn="base" hangingPunct="0">
                <a:spcBef>
                  <a:spcPct val="20000"/>
                </a:spcBef>
                <a:spcAft>
                  <a:spcPct val="0"/>
                </a:spcAft>
                <a:buFont typeface="Arial" charset="0"/>
                <a:buNone/>
                <a:defRPr sz="1800" kern="1200">
                  <a:solidFill>
                    <a:schemeClr val="tx1"/>
                  </a:solidFill>
                  <a:latin typeface="Arial"/>
                  <a:ea typeface="ＭＳ Ｐゴシック" charset="-128"/>
                  <a:cs typeface="Arial"/>
                </a:defRPr>
              </a:lvl4pPr>
              <a:lvl5pPr marL="1828800" indent="0" algn="l" defTabSz="457200" rtl="0" eaLnBrk="0" fontAlgn="base" hangingPunct="0">
                <a:spcBef>
                  <a:spcPct val="20000"/>
                </a:spcBef>
                <a:spcAft>
                  <a:spcPct val="0"/>
                </a:spcAft>
                <a:buFont typeface="Arial" charset="0"/>
                <a:buNone/>
                <a:defRPr sz="18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0" i="1" spc="200" dirty="0">
                  <a:latin typeface="Times New Roman" panose="02020603050405020304" pitchFamily="18" charset="0"/>
                  <a:cs typeface="Times New Roman" panose="02020603050405020304" pitchFamily="18" charset="0"/>
                </a:rPr>
                <a:t>C</a:t>
              </a:r>
              <a:r>
                <a:rPr lang="en-GB" sz="12000" i="1" spc="200" dirty="0">
                  <a:latin typeface="Times New Roman" panose="02020603050405020304" pitchFamily="18" charset="0"/>
                  <a:cs typeface="Times New Roman" panose="02020603050405020304" pitchFamily="18" charset="0"/>
                </a:rPr>
                <a:t>  </a:t>
              </a:r>
              <a:r>
                <a:rPr lang="en-GB" sz="18000" i="1" spc="200" dirty="0" err="1">
                  <a:latin typeface="Times New Roman" panose="02020603050405020304" pitchFamily="18" charset="0"/>
                  <a:cs typeface="Times New Roman" panose="02020603050405020304" pitchFamily="18" charset="0"/>
                </a:rPr>
                <a:t>TiMA</a:t>
              </a:r>
              <a:endParaRPr lang="de-DE" sz="18000" i="1" spc="200" dirty="0">
                <a:latin typeface="Times New Roman" panose="02020603050405020304" pitchFamily="18" charset="0"/>
                <a:cs typeface="Times New Roman" panose="02020603050405020304" pitchFamily="18" charset="0"/>
              </a:endParaRPr>
            </a:p>
          </p:txBody>
        </p:sp>
      </p:grpSp>
      <p:sp>
        <p:nvSpPr>
          <p:cNvPr id="17" name="Textfeld 16">
            <a:extLst>
              <a:ext uri="{FF2B5EF4-FFF2-40B4-BE49-F238E27FC236}">
                <a16:creationId xmlns:a16="http://schemas.microsoft.com/office/drawing/2014/main" id="{BDF67772-2CD2-974E-9C76-C634E748D10C}"/>
              </a:ext>
            </a:extLst>
          </p:cNvPr>
          <p:cNvSpPr txBox="1"/>
          <p:nvPr/>
        </p:nvSpPr>
        <p:spPr>
          <a:xfrm>
            <a:off x="7381430" y="6194738"/>
            <a:ext cx="1983235" cy="246221"/>
          </a:xfrm>
          <a:prstGeom prst="rect">
            <a:avLst/>
          </a:prstGeom>
          <a:noFill/>
        </p:spPr>
        <p:txBody>
          <a:bodyPr wrap="none" rtlCol="0">
            <a:spAutoFit/>
          </a:bodyPr>
          <a:lstStyle/>
          <a:p>
            <a:r>
              <a:rPr lang="en-US" sz="1000" dirty="0">
                <a:solidFill>
                  <a:schemeClr val="bg1">
                    <a:lumMod val="85000"/>
                  </a:schemeClr>
                </a:solidFill>
              </a:rPr>
              <a:t>Typeset in Times (New Roman)</a:t>
            </a:r>
          </a:p>
        </p:txBody>
      </p:sp>
      <p:pic>
        <p:nvPicPr>
          <p:cNvPr id="19" name="Audio 18">
            <a:hlinkClick r:id="" action="ppaction://media"/>
            <a:extLst>
              <a:ext uri="{FF2B5EF4-FFF2-40B4-BE49-F238E27FC236}">
                <a16:creationId xmlns:a16="http://schemas.microsoft.com/office/drawing/2014/main" id="{52F603A7-49FF-194D-AD23-9B253942F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
        <p:nvSpPr>
          <p:cNvPr id="13" name="Datumsplatzhalter 2">
            <a:extLst>
              <a:ext uri="{FF2B5EF4-FFF2-40B4-BE49-F238E27FC236}">
                <a16:creationId xmlns:a16="http://schemas.microsoft.com/office/drawing/2014/main" id="{8CB1D9EF-2C9D-E646-A76B-B2A6F4E65BE9}"/>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8" name="Fußzeilenplatzhalter 3">
            <a:extLst>
              <a:ext uri="{FF2B5EF4-FFF2-40B4-BE49-F238E27FC236}">
                <a16:creationId xmlns:a16="http://schemas.microsoft.com/office/drawing/2014/main" id="{FCC45AE9-58B6-544B-84AB-70DA7791118C}"/>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2469002206"/>
      </p:ext>
    </p:extLst>
  </p:cSld>
  <p:clrMapOvr>
    <a:masterClrMapping/>
  </p:clrMapOvr>
  <mc:AlternateContent xmlns:mc="http://schemas.openxmlformats.org/markup-compatibility/2006" xmlns:p14="http://schemas.microsoft.com/office/powerpoint/2010/main">
    <mc:Choice Requires="p14">
      <p:transition spd="slow" p14:dur="2000" advTm="25879"/>
    </mc:Choice>
    <mc:Fallback xmlns="">
      <p:transition spd="slow" advTm="2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15</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94796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Suggested Literature</a:t>
            </a:r>
            <a:endParaRPr lang="de-DE" dirty="0">
              <a:solidFill>
                <a:srgbClr val="C1092D"/>
              </a:solidFill>
              <a:latin typeface="Arial Narrow" panose="020B0604020202020204" pitchFamily="34" charset="0"/>
              <a:cs typeface="Arial Narrow" panose="020B0604020202020204" pitchFamily="34" charset="0"/>
            </a:endParaRPr>
          </a:p>
        </p:txBody>
      </p:sp>
      <p:sp>
        <p:nvSpPr>
          <p:cNvPr id="7" name="Textfeld 6">
            <a:extLst>
              <a:ext uri="{FF2B5EF4-FFF2-40B4-BE49-F238E27FC236}">
                <a16:creationId xmlns:a16="http://schemas.microsoft.com/office/drawing/2014/main" id="{51E38701-6582-E547-9426-A70912DBFF5D}"/>
              </a:ext>
            </a:extLst>
          </p:cNvPr>
          <p:cNvSpPr txBox="1"/>
          <p:nvPr/>
        </p:nvSpPr>
        <p:spPr>
          <a:xfrm>
            <a:off x="495300" y="1071017"/>
            <a:ext cx="7972975" cy="3539430"/>
          </a:xfrm>
          <a:prstGeom prst="rect">
            <a:avLst/>
          </a:prstGeom>
          <a:noFill/>
        </p:spPr>
        <p:txBody>
          <a:bodyPr wrap="square" rtlCol="0">
            <a:spAutoFit/>
          </a:bodyPr>
          <a:lstStyle/>
          <a:p>
            <a:pPr algn="ctr"/>
            <a:r>
              <a:rPr lang="en-US" sz="2400" b="1" dirty="0"/>
              <a:t>Suggested Literature</a:t>
            </a:r>
          </a:p>
          <a:p>
            <a:pPr algn="ctr"/>
            <a:endParaRPr lang="en-US" dirty="0"/>
          </a:p>
          <a:p>
            <a:pPr marL="533400" indent="-533400">
              <a:spcAft>
                <a:spcPts val="1200"/>
              </a:spcAft>
            </a:pPr>
            <a:r>
              <a:rPr lang="en-US" dirty="0"/>
              <a:t>Dormann, C., Guthier, C., &amp; Cortina, J. (in press). Introducing Continuous Time Meta-Analysis (CoTiMA). </a:t>
            </a:r>
            <a:r>
              <a:rPr lang="en-US" i="1" dirty="0"/>
              <a:t>Organizational Research Methods.</a:t>
            </a:r>
          </a:p>
          <a:p>
            <a:pPr marL="533400" indent="-533400">
              <a:spcAft>
                <a:spcPts val="1200"/>
              </a:spcAft>
            </a:pPr>
            <a:r>
              <a:rPr lang="en-US" dirty="0"/>
              <a:t>Driver, C., Oud, J. H. L., &amp; Voelkle, M. C. (2017). Continuous time structural equation modeling with R package ctsem. </a:t>
            </a:r>
            <a:r>
              <a:rPr lang="en-US" i="1" dirty="0"/>
              <a:t>Journal of Statistical Software</a:t>
            </a:r>
            <a:r>
              <a:rPr lang="en-US" dirty="0"/>
              <a:t>,</a:t>
            </a:r>
            <a:r>
              <a:rPr lang="en-US" i="1" dirty="0"/>
              <a:t> 77</a:t>
            </a:r>
            <a:r>
              <a:rPr lang="en-US" dirty="0"/>
              <a:t>, 1–35. doi:10.18637/jss.v077.i05 </a:t>
            </a:r>
          </a:p>
          <a:p>
            <a:pPr marL="533400" indent="-533400">
              <a:spcAft>
                <a:spcPts val="1200"/>
              </a:spcAft>
            </a:pPr>
            <a:r>
              <a:rPr lang="en-US" dirty="0"/>
              <a:t>Voelkle, M. C., Oud, J. H. L., Davidov, E., &amp; Schmidt, P. (2012). A SEM approach to continuous time modeling of panel data: Relating authoritarism and anomia. </a:t>
            </a:r>
            <a:r>
              <a:rPr lang="en-US" i="1" dirty="0"/>
              <a:t>Psychological Methods</a:t>
            </a:r>
            <a:r>
              <a:rPr lang="en-US" dirty="0"/>
              <a:t>,</a:t>
            </a:r>
            <a:r>
              <a:rPr lang="en-US" i="1" dirty="0"/>
              <a:t> 17</a:t>
            </a:r>
            <a:r>
              <a:rPr lang="en-US" dirty="0"/>
              <a:t>,</a:t>
            </a:r>
            <a:r>
              <a:rPr lang="en-US" i="1" dirty="0"/>
              <a:t> </a:t>
            </a:r>
            <a:r>
              <a:rPr lang="en-US" dirty="0"/>
              <a:t>176–192. doi:10.1037/a0027543 </a:t>
            </a:r>
          </a:p>
        </p:txBody>
      </p:sp>
      <p:pic>
        <p:nvPicPr>
          <p:cNvPr id="6" name="Audio 5">
            <a:hlinkClick r:id="" action="ppaction://media"/>
            <a:extLst>
              <a:ext uri="{FF2B5EF4-FFF2-40B4-BE49-F238E27FC236}">
                <a16:creationId xmlns:a16="http://schemas.microsoft.com/office/drawing/2014/main" id="{7B0CAA03-61A1-E24D-9EE5-F0E9B3D041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
        <p:nvSpPr>
          <p:cNvPr id="9" name="Datumsplatzhalter 2">
            <a:extLst>
              <a:ext uri="{FF2B5EF4-FFF2-40B4-BE49-F238E27FC236}">
                <a16:creationId xmlns:a16="http://schemas.microsoft.com/office/drawing/2014/main" id="{ECAECDCD-0F27-2743-AFD2-E445E5FB2971}"/>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1" name="Fußzeilenplatzhalter 3">
            <a:extLst>
              <a:ext uri="{FF2B5EF4-FFF2-40B4-BE49-F238E27FC236}">
                <a16:creationId xmlns:a16="http://schemas.microsoft.com/office/drawing/2014/main" id="{C13BA38D-AC53-CC41-8107-A2F0CFDC0A8B}"/>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2925859943"/>
      </p:ext>
    </p:extLst>
  </p:cSld>
  <p:clrMapOvr>
    <a:masterClrMapping/>
  </p:clrMapOvr>
  <mc:AlternateContent xmlns:mc="http://schemas.openxmlformats.org/markup-compatibility/2006" xmlns:p14="http://schemas.microsoft.com/office/powerpoint/2010/main">
    <mc:Choice Requires="p14">
      <p:transition spd="slow" p14:dur="2000" advTm="1769"/>
    </mc:Choice>
    <mc:Fallback xmlns="">
      <p:transition spd="slow" advTm="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2</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891591"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Running</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20B0EF91-4994-6E48-AF10-066DDA8D4F98}"/>
              </a:ext>
            </a:extLst>
          </p:cNvPr>
          <p:cNvPicPr>
            <a:picLocks noChangeAspect="1"/>
          </p:cNvPicPr>
          <p:nvPr/>
        </p:nvPicPr>
        <p:blipFill>
          <a:blip r:embed="rId6"/>
          <a:stretch>
            <a:fillRect/>
          </a:stretch>
        </p:blipFill>
        <p:spPr>
          <a:xfrm>
            <a:off x="450000" y="900000"/>
            <a:ext cx="9000000" cy="5093731"/>
          </a:xfrm>
          <a:prstGeom prst="rect">
            <a:avLst/>
          </a:prstGeom>
        </p:spPr>
      </p:pic>
      <p:sp>
        <p:nvSpPr>
          <p:cNvPr id="11" name="Rechteck 10">
            <a:extLst>
              <a:ext uri="{FF2B5EF4-FFF2-40B4-BE49-F238E27FC236}">
                <a16:creationId xmlns:a16="http://schemas.microsoft.com/office/drawing/2014/main" id="{1F9A6C83-4B4C-8C42-BA05-ABC36814D857}"/>
              </a:ext>
            </a:extLst>
          </p:cNvPr>
          <p:cNvSpPr/>
          <p:nvPr/>
        </p:nvSpPr>
        <p:spPr>
          <a:xfrm>
            <a:off x="420838" y="4475860"/>
            <a:ext cx="6904301" cy="1869062"/>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DB3AC2F6-3B01-0641-9A47-21D17910450C}"/>
              </a:ext>
            </a:extLst>
          </p:cNvPr>
          <p:cNvSpPr/>
          <p:nvPr/>
        </p:nvSpPr>
        <p:spPr>
          <a:xfrm>
            <a:off x="7325139" y="1289973"/>
            <a:ext cx="2124861" cy="2033797"/>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6AEEF986-462D-C445-98FA-6DD51EDEB1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3" name="Datumsplatzhalter 2">
            <a:extLst>
              <a:ext uri="{FF2B5EF4-FFF2-40B4-BE49-F238E27FC236}">
                <a16:creationId xmlns:a16="http://schemas.microsoft.com/office/drawing/2014/main" id="{B4FECDA4-8B58-1E4C-B588-35B452935110}"/>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4" name="Fußzeilenplatzhalter 3">
            <a:extLst>
              <a:ext uri="{FF2B5EF4-FFF2-40B4-BE49-F238E27FC236}">
                <a16:creationId xmlns:a16="http://schemas.microsoft.com/office/drawing/2014/main" id="{1761E849-FA8E-A64C-8109-D3C3A56F0475}"/>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4064553905"/>
      </p:ext>
    </p:extLst>
  </p:cSld>
  <p:clrMapOvr>
    <a:masterClrMapping/>
  </p:clrMapOvr>
  <mc:AlternateContent xmlns:mc="http://schemas.openxmlformats.org/markup-compatibility/2006" xmlns:p14="http://schemas.microsoft.com/office/powerpoint/2010/main">
    <mc:Choice Requires="p14">
      <p:transition spd="slow" p14:dur="2000" advTm="31806"/>
    </mc:Choice>
    <mc:Fallback xmlns="">
      <p:transition spd="slow" advTm="3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11"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3</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74ED9706-8F56-DA42-8C8A-0DFF5FBDC573}"/>
              </a:ext>
            </a:extLst>
          </p:cNvPr>
          <p:cNvPicPr>
            <a:picLocks noChangeAspect="1"/>
          </p:cNvPicPr>
          <p:nvPr/>
        </p:nvPicPr>
        <p:blipFill>
          <a:blip r:embed="rId6"/>
          <a:stretch>
            <a:fillRect/>
          </a:stretch>
        </p:blipFill>
        <p:spPr>
          <a:xfrm>
            <a:off x="450000" y="810000"/>
            <a:ext cx="5400000" cy="4983450"/>
          </a:xfrm>
          <a:prstGeom prst="rect">
            <a:avLst/>
          </a:prstGeom>
        </p:spPr>
      </p:pic>
      <p:sp>
        <p:nvSpPr>
          <p:cNvPr id="8" name="Rechteck 7">
            <a:extLst>
              <a:ext uri="{FF2B5EF4-FFF2-40B4-BE49-F238E27FC236}">
                <a16:creationId xmlns:a16="http://schemas.microsoft.com/office/drawing/2014/main" id="{F057CBCB-CE40-FB48-82CD-EF9BA7761423}"/>
              </a:ext>
            </a:extLst>
          </p:cNvPr>
          <p:cNvSpPr/>
          <p:nvPr/>
        </p:nvSpPr>
        <p:spPr>
          <a:xfrm>
            <a:off x="452771" y="3951017"/>
            <a:ext cx="1094267" cy="13188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9" name="Rechteck 8">
            <a:extLst>
              <a:ext uri="{FF2B5EF4-FFF2-40B4-BE49-F238E27FC236}">
                <a16:creationId xmlns:a16="http://schemas.microsoft.com/office/drawing/2014/main" id="{7EF64997-6D6D-1F47-8C1F-FFAE8BF0B708}"/>
              </a:ext>
            </a:extLst>
          </p:cNvPr>
          <p:cNvSpPr/>
          <p:nvPr/>
        </p:nvSpPr>
        <p:spPr>
          <a:xfrm>
            <a:off x="450000" y="4192881"/>
            <a:ext cx="1463860" cy="13188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1" name="Rechteck 10">
            <a:extLst>
              <a:ext uri="{FF2B5EF4-FFF2-40B4-BE49-F238E27FC236}">
                <a16:creationId xmlns:a16="http://schemas.microsoft.com/office/drawing/2014/main" id="{6BA858A6-9D0D-3843-AA77-D1A7049C7A0E}"/>
              </a:ext>
            </a:extLst>
          </p:cNvPr>
          <p:cNvSpPr/>
          <p:nvPr/>
        </p:nvSpPr>
        <p:spPr>
          <a:xfrm>
            <a:off x="450000" y="4550681"/>
            <a:ext cx="1463860" cy="13188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6BA1D7E7-EAA9-AC42-802E-D7901AFCE3AD}"/>
              </a:ext>
            </a:extLst>
          </p:cNvPr>
          <p:cNvSpPr/>
          <p:nvPr/>
        </p:nvSpPr>
        <p:spPr>
          <a:xfrm>
            <a:off x="431688" y="4806210"/>
            <a:ext cx="1463860" cy="13188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3" name="Rechteck 12">
            <a:extLst>
              <a:ext uri="{FF2B5EF4-FFF2-40B4-BE49-F238E27FC236}">
                <a16:creationId xmlns:a16="http://schemas.microsoft.com/office/drawing/2014/main" id="{92A0E94E-9269-884E-A193-BDD45F606481}"/>
              </a:ext>
            </a:extLst>
          </p:cNvPr>
          <p:cNvSpPr/>
          <p:nvPr/>
        </p:nvSpPr>
        <p:spPr>
          <a:xfrm>
            <a:off x="431688" y="5164010"/>
            <a:ext cx="1463860" cy="13188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Rechteck 13">
            <a:extLst>
              <a:ext uri="{FF2B5EF4-FFF2-40B4-BE49-F238E27FC236}">
                <a16:creationId xmlns:a16="http://schemas.microsoft.com/office/drawing/2014/main" id="{2C25D48C-4BC9-AB41-853F-D25DCAB93D45}"/>
              </a:ext>
            </a:extLst>
          </p:cNvPr>
          <p:cNvSpPr/>
          <p:nvPr/>
        </p:nvSpPr>
        <p:spPr>
          <a:xfrm>
            <a:off x="431688" y="5405874"/>
            <a:ext cx="1463860" cy="13188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7" name="Audio 16">
            <a:hlinkClick r:id="" action="ppaction://media"/>
            <a:extLst>
              <a:ext uri="{FF2B5EF4-FFF2-40B4-BE49-F238E27FC236}">
                <a16:creationId xmlns:a16="http://schemas.microsoft.com/office/drawing/2014/main" id="{29773E26-2A48-834D-9D51-62E24EBFAE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5" name="Datumsplatzhalter 2">
            <a:extLst>
              <a:ext uri="{FF2B5EF4-FFF2-40B4-BE49-F238E27FC236}">
                <a16:creationId xmlns:a16="http://schemas.microsoft.com/office/drawing/2014/main" id="{09010AF3-F66C-614E-8852-ACA42AD74687}"/>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6" name="Fußzeilenplatzhalter 3">
            <a:extLst>
              <a:ext uri="{FF2B5EF4-FFF2-40B4-BE49-F238E27FC236}">
                <a16:creationId xmlns:a16="http://schemas.microsoft.com/office/drawing/2014/main" id="{12F5B4ED-188A-E349-99D3-08EDF5920BB1}"/>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686013887"/>
      </p:ext>
    </p:extLst>
  </p:cSld>
  <p:clrMapOvr>
    <a:masterClrMapping/>
  </p:clrMapOvr>
  <mc:AlternateContent xmlns:mc="http://schemas.openxmlformats.org/markup-compatibility/2006" xmlns:p14="http://schemas.microsoft.com/office/powerpoint/2010/main">
    <mc:Choice Requires="p14">
      <p:transition spd="slow" p14:dur="2000" advTm="65688"/>
    </mc:Choice>
    <mc:Fallback xmlns="">
      <p:transition spd="slow" advTm="6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17"/>
                </p:tgtEl>
              </p:cMediaNode>
            </p:audio>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4</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8" name="Grafik 7">
            <a:extLst>
              <a:ext uri="{FF2B5EF4-FFF2-40B4-BE49-F238E27FC236}">
                <a16:creationId xmlns:a16="http://schemas.microsoft.com/office/drawing/2014/main" id="{966964BE-61B7-EE42-8434-BF79E59A24F8}"/>
              </a:ext>
            </a:extLst>
          </p:cNvPr>
          <p:cNvPicPr>
            <a:picLocks noChangeAspect="1"/>
          </p:cNvPicPr>
          <p:nvPr/>
        </p:nvPicPr>
        <p:blipFill>
          <a:blip r:embed="rId6"/>
          <a:stretch>
            <a:fillRect/>
          </a:stretch>
        </p:blipFill>
        <p:spPr>
          <a:xfrm>
            <a:off x="450000" y="900000"/>
            <a:ext cx="5400000" cy="2620477"/>
          </a:xfrm>
          <a:prstGeom prst="rect">
            <a:avLst/>
          </a:prstGeom>
        </p:spPr>
      </p:pic>
      <p:grpSp>
        <p:nvGrpSpPr>
          <p:cNvPr id="15" name="Gruppieren 14">
            <a:extLst>
              <a:ext uri="{FF2B5EF4-FFF2-40B4-BE49-F238E27FC236}">
                <a16:creationId xmlns:a16="http://schemas.microsoft.com/office/drawing/2014/main" id="{71960F8E-B4FE-B744-A56F-323EDF70F144}"/>
              </a:ext>
            </a:extLst>
          </p:cNvPr>
          <p:cNvGrpSpPr/>
          <p:nvPr/>
        </p:nvGrpSpPr>
        <p:grpSpPr>
          <a:xfrm>
            <a:off x="1088502" y="1657814"/>
            <a:ext cx="2956997" cy="461665"/>
            <a:chOff x="1088502" y="1657814"/>
            <a:chExt cx="2956997" cy="461665"/>
          </a:xfrm>
        </p:grpSpPr>
        <p:sp>
          <p:nvSpPr>
            <p:cNvPr id="11" name="Textfeld 10">
              <a:extLst>
                <a:ext uri="{FF2B5EF4-FFF2-40B4-BE49-F238E27FC236}">
                  <a16:creationId xmlns:a16="http://schemas.microsoft.com/office/drawing/2014/main" id="{15F738C1-982C-F047-8ADA-F5E9C3A256C8}"/>
                </a:ext>
              </a:extLst>
            </p:cNvPr>
            <p:cNvSpPr txBox="1"/>
            <p:nvPr/>
          </p:nvSpPr>
          <p:spPr>
            <a:xfrm>
              <a:off x="1088502" y="1657814"/>
              <a:ext cx="576248" cy="461665"/>
            </a:xfrm>
            <a:prstGeom prst="rect">
              <a:avLst/>
            </a:prstGeom>
            <a:solidFill>
              <a:schemeClr val="bg1"/>
            </a:solidFill>
          </p:spPr>
          <p:txBody>
            <a:bodyPr wrap="none" rtlCol="0">
              <a:spAutoFit/>
            </a:bodyPr>
            <a:lstStyle/>
            <a:p>
              <a:pPr algn="ctr"/>
              <a:r>
                <a:rPr lang="en-US" sz="1200" dirty="0"/>
                <a:t>Auto</a:t>
              </a:r>
            </a:p>
            <a:p>
              <a:pPr algn="ctr"/>
              <a:r>
                <a:rPr lang="en-US" sz="1200" dirty="0"/>
                <a:t>Effect</a:t>
              </a:r>
            </a:p>
          </p:txBody>
        </p:sp>
        <p:sp>
          <p:nvSpPr>
            <p:cNvPr id="12" name="Textfeld 11">
              <a:extLst>
                <a:ext uri="{FF2B5EF4-FFF2-40B4-BE49-F238E27FC236}">
                  <a16:creationId xmlns:a16="http://schemas.microsoft.com/office/drawing/2014/main" id="{60E1E95C-36E7-D046-B287-13C668C55524}"/>
                </a:ext>
              </a:extLst>
            </p:cNvPr>
            <p:cNvSpPr txBox="1"/>
            <p:nvPr/>
          </p:nvSpPr>
          <p:spPr>
            <a:xfrm>
              <a:off x="3469251" y="1657814"/>
              <a:ext cx="576248" cy="461665"/>
            </a:xfrm>
            <a:prstGeom prst="rect">
              <a:avLst/>
            </a:prstGeom>
            <a:solidFill>
              <a:schemeClr val="bg1"/>
            </a:solidFill>
          </p:spPr>
          <p:txBody>
            <a:bodyPr wrap="none" rtlCol="0">
              <a:spAutoFit/>
            </a:bodyPr>
            <a:lstStyle/>
            <a:p>
              <a:pPr algn="ctr"/>
              <a:r>
                <a:rPr lang="en-US" sz="1200" dirty="0"/>
                <a:t>Auto</a:t>
              </a:r>
            </a:p>
            <a:p>
              <a:pPr algn="ctr"/>
              <a:r>
                <a:rPr lang="en-US" sz="1200" dirty="0"/>
                <a:t>Effect</a:t>
              </a:r>
            </a:p>
          </p:txBody>
        </p:sp>
      </p:grpSp>
      <p:grpSp>
        <p:nvGrpSpPr>
          <p:cNvPr id="9" name="Gruppieren 8">
            <a:extLst>
              <a:ext uri="{FF2B5EF4-FFF2-40B4-BE49-F238E27FC236}">
                <a16:creationId xmlns:a16="http://schemas.microsoft.com/office/drawing/2014/main" id="{686BE200-4ECE-124A-B0F1-31D5A92565B3}"/>
              </a:ext>
            </a:extLst>
          </p:cNvPr>
          <p:cNvGrpSpPr/>
          <p:nvPr/>
        </p:nvGrpSpPr>
        <p:grpSpPr>
          <a:xfrm>
            <a:off x="1895560" y="1657812"/>
            <a:ext cx="1342881" cy="461666"/>
            <a:chOff x="1895560" y="1657812"/>
            <a:chExt cx="1342881" cy="461666"/>
          </a:xfrm>
        </p:grpSpPr>
        <p:sp>
          <p:nvSpPr>
            <p:cNvPr id="13" name="Textfeld 12">
              <a:extLst>
                <a:ext uri="{FF2B5EF4-FFF2-40B4-BE49-F238E27FC236}">
                  <a16:creationId xmlns:a16="http://schemas.microsoft.com/office/drawing/2014/main" id="{6CD056FE-0C39-5742-854E-4A4D7C4CE219}"/>
                </a:ext>
              </a:extLst>
            </p:cNvPr>
            <p:cNvSpPr txBox="1"/>
            <p:nvPr/>
          </p:nvSpPr>
          <p:spPr>
            <a:xfrm>
              <a:off x="1895560" y="1657813"/>
              <a:ext cx="585417" cy="461665"/>
            </a:xfrm>
            <a:prstGeom prst="rect">
              <a:avLst/>
            </a:prstGeom>
            <a:solidFill>
              <a:schemeClr val="bg1"/>
            </a:solidFill>
          </p:spPr>
          <p:txBody>
            <a:bodyPr wrap="none" rtlCol="0">
              <a:spAutoFit/>
            </a:bodyPr>
            <a:lstStyle/>
            <a:p>
              <a:pPr algn="ctr"/>
              <a:r>
                <a:rPr lang="en-US" sz="1200" dirty="0"/>
                <a:t>Cross</a:t>
              </a:r>
              <a:br>
                <a:rPr lang="en-US" sz="1200" dirty="0"/>
              </a:br>
              <a:r>
                <a:rPr lang="en-US" sz="1200" dirty="0"/>
                <a:t>Effect</a:t>
              </a:r>
            </a:p>
          </p:txBody>
        </p:sp>
        <p:sp>
          <p:nvSpPr>
            <p:cNvPr id="14" name="Textfeld 13">
              <a:extLst>
                <a:ext uri="{FF2B5EF4-FFF2-40B4-BE49-F238E27FC236}">
                  <a16:creationId xmlns:a16="http://schemas.microsoft.com/office/drawing/2014/main" id="{2F7BACAE-287D-B04A-A3DE-7988264FA182}"/>
                </a:ext>
              </a:extLst>
            </p:cNvPr>
            <p:cNvSpPr txBox="1"/>
            <p:nvPr/>
          </p:nvSpPr>
          <p:spPr>
            <a:xfrm>
              <a:off x="2653024" y="1657812"/>
              <a:ext cx="585417" cy="461665"/>
            </a:xfrm>
            <a:prstGeom prst="rect">
              <a:avLst/>
            </a:prstGeom>
            <a:solidFill>
              <a:schemeClr val="bg1"/>
            </a:solidFill>
          </p:spPr>
          <p:txBody>
            <a:bodyPr wrap="none" rtlCol="0">
              <a:spAutoFit/>
            </a:bodyPr>
            <a:lstStyle/>
            <a:p>
              <a:pPr algn="ctr"/>
              <a:r>
                <a:rPr lang="en-US" sz="1200" dirty="0"/>
                <a:t>Cross</a:t>
              </a:r>
              <a:br>
                <a:rPr lang="en-US" sz="1200" dirty="0"/>
              </a:br>
              <a:r>
                <a:rPr lang="en-US" sz="1200" dirty="0"/>
                <a:t>Effect</a:t>
              </a:r>
            </a:p>
          </p:txBody>
        </p:sp>
      </p:grpSp>
      <p:sp>
        <p:nvSpPr>
          <p:cNvPr id="16" name="Rechteck 15">
            <a:extLst>
              <a:ext uri="{FF2B5EF4-FFF2-40B4-BE49-F238E27FC236}">
                <a16:creationId xmlns:a16="http://schemas.microsoft.com/office/drawing/2014/main" id="{062B8F16-A47A-364D-ABDE-1BD93F6B773F}"/>
              </a:ext>
            </a:extLst>
          </p:cNvPr>
          <p:cNvSpPr/>
          <p:nvPr/>
        </p:nvSpPr>
        <p:spPr>
          <a:xfrm>
            <a:off x="1955914" y="2477817"/>
            <a:ext cx="428400" cy="125999"/>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9" name="Rechteck 18">
            <a:extLst>
              <a:ext uri="{FF2B5EF4-FFF2-40B4-BE49-F238E27FC236}">
                <a16:creationId xmlns:a16="http://schemas.microsoft.com/office/drawing/2014/main" id="{8E0284A9-2C16-F84E-83A4-28A0C413622D}"/>
              </a:ext>
            </a:extLst>
          </p:cNvPr>
          <p:cNvSpPr/>
          <p:nvPr/>
        </p:nvSpPr>
        <p:spPr>
          <a:xfrm>
            <a:off x="1955914" y="2603816"/>
            <a:ext cx="428400" cy="125999"/>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0" name="Rechteck 19">
            <a:extLst>
              <a:ext uri="{FF2B5EF4-FFF2-40B4-BE49-F238E27FC236}">
                <a16:creationId xmlns:a16="http://schemas.microsoft.com/office/drawing/2014/main" id="{B515424B-F3B1-D64F-B426-9EA5F9FCD7A6}"/>
              </a:ext>
            </a:extLst>
          </p:cNvPr>
          <p:cNvSpPr/>
          <p:nvPr/>
        </p:nvSpPr>
        <p:spPr>
          <a:xfrm>
            <a:off x="1955914" y="2855210"/>
            <a:ext cx="428400" cy="125999"/>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2" name="Rechteck 21">
            <a:extLst>
              <a:ext uri="{FF2B5EF4-FFF2-40B4-BE49-F238E27FC236}">
                <a16:creationId xmlns:a16="http://schemas.microsoft.com/office/drawing/2014/main" id="{B96C8D7B-F680-3643-AD83-B6B3B3C9BC83}"/>
              </a:ext>
            </a:extLst>
          </p:cNvPr>
          <p:cNvSpPr/>
          <p:nvPr/>
        </p:nvSpPr>
        <p:spPr>
          <a:xfrm>
            <a:off x="1955914" y="3214665"/>
            <a:ext cx="428400" cy="125999"/>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3" name="Rechteck 22">
            <a:extLst>
              <a:ext uri="{FF2B5EF4-FFF2-40B4-BE49-F238E27FC236}">
                <a16:creationId xmlns:a16="http://schemas.microsoft.com/office/drawing/2014/main" id="{A2B1F883-61E8-BE45-B67D-6FB3B748318F}"/>
              </a:ext>
            </a:extLst>
          </p:cNvPr>
          <p:cNvSpPr/>
          <p:nvPr/>
        </p:nvSpPr>
        <p:spPr>
          <a:xfrm>
            <a:off x="1955913" y="2730314"/>
            <a:ext cx="774985" cy="125999"/>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27" name="Gruppieren 26">
            <a:extLst>
              <a:ext uri="{FF2B5EF4-FFF2-40B4-BE49-F238E27FC236}">
                <a16:creationId xmlns:a16="http://schemas.microsoft.com/office/drawing/2014/main" id="{FFDA1D30-CAC9-B247-96C2-22918DA0E614}"/>
              </a:ext>
            </a:extLst>
          </p:cNvPr>
          <p:cNvGrpSpPr/>
          <p:nvPr/>
        </p:nvGrpSpPr>
        <p:grpSpPr>
          <a:xfrm>
            <a:off x="1162425" y="2244873"/>
            <a:ext cx="2818401" cy="1220006"/>
            <a:chOff x="1162425" y="2244873"/>
            <a:chExt cx="2818401" cy="1220006"/>
          </a:xfrm>
        </p:grpSpPr>
        <p:sp>
          <p:nvSpPr>
            <p:cNvPr id="24" name="Rechteck 23">
              <a:extLst>
                <a:ext uri="{FF2B5EF4-FFF2-40B4-BE49-F238E27FC236}">
                  <a16:creationId xmlns:a16="http://schemas.microsoft.com/office/drawing/2014/main" id="{00CE9B3F-2408-664D-8637-1B2F3379E7B9}"/>
                </a:ext>
              </a:extLst>
            </p:cNvPr>
            <p:cNvSpPr/>
            <p:nvPr/>
          </p:nvSpPr>
          <p:spPr>
            <a:xfrm>
              <a:off x="1162425" y="2244874"/>
              <a:ext cx="446903" cy="122000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6" name="Rechteck 25">
              <a:extLst>
                <a:ext uri="{FF2B5EF4-FFF2-40B4-BE49-F238E27FC236}">
                  <a16:creationId xmlns:a16="http://schemas.microsoft.com/office/drawing/2014/main" id="{7D582713-B700-004C-B0A6-45F1B0C9D1B6}"/>
                </a:ext>
              </a:extLst>
            </p:cNvPr>
            <p:cNvSpPr/>
            <p:nvPr/>
          </p:nvSpPr>
          <p:spPr>
            <a:xfrm>
              <a:off x="3533923" y="2244873"/>
              <a:ext cx="446903" cy="122000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pic>
        <p:nvPicPr>
          <p:cNvPr id="7" name="Audio 6">
            <a:hlinkClick r:id="" action="ppaction://media"/>
            <a:extLst>
              <a:ext uri="{FF2B5EF4-FFF2-40B4-BE49-F238E27FC236}">
                <a16:creationId xmlns:a16="http://schemas.microsoft.com/office/drawing/2014/main" id="{36DA5287-BF79-DA47-8E72-B1C1406720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25" name="Datumsplatzhalter 2">
            <a:extLst>
              <a:ext uri="{FF2B5EF4-FFF2-40B4-BE49-F238E27FC236}">
                <a16:creationId xmlns:a16="http://schemas.microsoft.com/office/drawing/2014/main" id="{45262C41-E00F-0B46-8477-3750D547CCA9}"/>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28" name="Fußzeilenplatzhalter 3">
            <a:extLst>
              <a:ext uri="{FF2B5EF4-FFF2-40B4-BE49-F238E27FC236}">
                <a16:creationId xmlns:a16="http://schemas.microsoft.com/office/drawing/2014/main" id="{1D4C05E2-BD93-BA40-AC3F-0032FEB15DEA}"/>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1895411"/>
      </p:ext>
    </p:extLst>
  </p:cSld>
  <p:clrMapOvr>
    <a:masterClrMapping/>
  </p:clrMapOvr>
  <mc:AlternateContent xmlns:mc="http://schemas.openxmlformats.org/markup-compatibility/2006" xmlns:p14="http://schemas.microsoft.com/office/powerpoint/2010/main">
    <mc:Choice Requires="p14">
      <p:transition spd="slow" p14:dur="2000" advTm="232440"/>
    </mc:Choice>
    <mc:Fallback xmlns="">
      <p:transition spd="slow" advTm="23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20"/>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2"/>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bldLst>
      <p:bldP spid="16" grpId="0" animBg="1"/>
      <p:bldP spid="16" grpId="1" animBg="1"/>
      <p:bldP spid="19" grpId="0" animBg="1"/>
      <p:bldP spid="19" grpId="1" animBg="1"/>
      <p:bldP spid="20" grpId="0" animBg="1"/>
      <p:bldP spid="20" grpId="1" animBg="1"/>
      <p:bldP spid="22" grpId="0" animBg="1"/>
      <p:bldP spid="22"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4C77D85-5597-D645-98A7-A7F0BE799726}"/>
              </a:ext>
            </a:extLst>
          </p:cNvPr>
          <p:cNvPicPr>
            <a:picLocks noChangeAspect="1"/>
          </p:cNvPicPr>
          <p:nvPr/>
        </p:nvPicPr>
        <p:blipFill>
          <a:blip r:embed="rId5"/>
          <a:stretch>
            <a:fillRect/>
          </a:stretch>
        </p:blipFill>
        <p:spPr>
          <a:xfrm>
            <a:off x="450000" y="900000"/>
            <a:ext cx="2072640" cy="4221480"/>
          </a:xfrm>
          <a:prstGeom prst="rect">
            <a:avLst/>
          </a:prstGeom>
        </p:spPr>
      </p:pic>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5</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sp>
        <p:nvSpPr>
          <p:cNvPr id="8" name="Rechteck 7">
            <a:extLst>
              <a:ext uri="{FF2B5EF4-FFF2-40B4-BE49-F238E27FC236}">
                <a16:creationId xmlns:a16="http://schemas.microsoft.com/office/drawing/2014/main" id="{27A17F59-220B-964A-8024-02D50AF21827}"/>
              </a:ext>
            </a:extLst>
          </p:cNvPr>
          <p:cNvSpPr/>
          <p:nvPr/>
        </p:nvSpPr>
        <p:spPr>
          <a:xfrm>
            <a:off x="437424" y="3797642"/>
            <a:ext cx="1992737" cy="830132"/>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9" name="Audio 8">
            <a:hlinkClick r:id="" action="ppaction://media"/>
            <a:extLst>
              <a:ext uri="{FF2B5EF4-FFF2-40B4-BE49-F238E27FC236}">
                <a16:creationId xmlns:a16="http://schemas.microsoft.com/office/drawing/2014/main" id="{978F0D7C-9A74-A747-A33C-7F1E083205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
        <p:nvSpPr>
          <p:cNvPr id="11" name="Datumsplatzhalter 2">
            <a:extLst>
              <a:ext uri="{FF2B5EF4-FFF2-40B4-BE49-F238E27FC236}">
                <a16:creationId xmlns:a16="http://schemas.microsoft.com/office/drawing/2014/main" id="{50E940C3-32A4-8248-8CF8-E25D3741AF2C}"/>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2" name="Fußzeilenplatzhalter 3">
            <a:extLst>
              <a:ext uri="{FF2B5EF4-FFF2-40B4-BE49-F238E27FC236}">
                <a16:creationId xmlns:a16="http://schemas.microsoft.com/office/drawing/2014/main" id="{DBD0CE94-D370-4A4F-99B4-EFAB673969AC}"/>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2556556703"/>
      </p:ext>
    </p:extLst>
  </p:cSld>
  <p:clrMapOvr>
    <a:masterClrMapping/>
  </p:clrMapOvr>
  <mc:AlternateContent xmlns:mc="http://schemas.openxmlformats.org/markup-compatibility/2006" xmlns:p14="http://schemas.microsoft.com/office/powerpoint/2010/main">
    <mc:Choice Requires="p14">
      <p:transition spd="slow" p14:dur="2000" advTm="33384"/>
    </mc:Choice>
    <mc:Fallback xmlns="">
      <p:transition spd="slow" advTm="3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6</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69DC39A0-1BF8-4B42-96BA-CA8AB90AABA6}"/>
              </a:ext>
            </a:extLst>
          </p:cNvPr>
          <p:cNvPicPr>
            <a:picLocks noChangeAspect="1"/>
          </p:cNvPicPr>
          <p:nvPr/>
        </p:nvPicPr>
        <p:blipFill>
          <a:blip r:embed="rId6"/>
          <a:stretch>
            <a:fillRect/>
          </a:stretch>
        </p:blipFill>
        <p:spPr>
          <a:xfrm>
            <a:off x="450000" y="900000"/>
            <a:ext cx="5400000" cy="1825035"/>
          </a:xfrm>
          <a:prstGeom prst="rect">
            <a:avLst/>
          </a:prstGeom>
        </p:spPr>
      </p:pic>
      <p:sp>
        <p:nvSpPr>
          <p:cNvPr id="9" name="Rechteck 8">
            <a:extLst>
              <a:ext uri="{FF2B5EF4-FFF2-40B4-BE49-F238E27FC236}">
                <a16:creationId xmlns:a16="http://schemas.microsoft.com/office/drawing/2014/main" id="{AB18D571-9C63-394B-A681-0DFEE83AE954}"/>
              </a:ext>
            </a:extLst>
          </p:cNvPr>
          <p:cNvSpPr/>
          <p:nvPr/>
        </p:nvSpPr>
        <p:spPr>
          <a:xfrm>
            <a:off x="431712" y="1129659"/>
            <a:ext cx="1141056" cy="54369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1" name="Rechteck 10">
            <a:extLst>
              <a:ext uri="{FF2B5EF4-FFF2-40B4-BE49-F238E27FC236}">
                <a16:creationId xmlns:a16="http://schemas.microsoft.com/office/drawing/2014/main" id="{559422D1-5C40-0540-AF69-17F865A4E815}"/>
              </a:ext>
            </a:extLst>
          </p:cNvPr>
          <p:cNvSpPr/>
          <p:nvPr/>
        </p:nvSpPr>
        <p:spPr>
          <a:xfrm>
            <a:off x="431712" y="1625467"/>
            <a:ext cx="2439504" cy="54369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3" name="Rechteck 12">
            <a:extLst>
              <a:ext uri="{FF2B5EF4-FFF2-40B4-BE49-F238E27FC236}">
                <a16:creationId xmlns:a16="http://schemas.microsoft.com/office/drawing/2014/main" id="{640C000B-476D-3A4B-AD20-C2857A6B9F64}"/>
              </a:ext>
            </a:extLst>
          </p:cNvPr>
          <p:cNvSpPr/>
          <p:nvPr/>
        </p:nvSpPr>
        <p:spPr>
          <a:xfrm>
            <a:off x="431248" y="2145260"/>
            <a:ext cx="3811568" cy="54369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7" name="Audio 6">
            <a:hlinkClick r:id="" action="ppaction://media"/>
            <a:extLst>
              <a:ext uri="{FF2B5EF4-FFF2-40B4-BE49-F238E27FC236}">
                <a16:creationId xmlns:a16="http://schemas.microsoft.com/office/drawing/2014/main" id="{C187FA5F-AF11-554D-A2E2-A6F896B086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2" name="Datumsplatzhalter 2">
            <a:extLst>
              <a:ext uri="{FF2B5EF4-FFF2-40B4-BE49-F238E27FC236}">
                <a16:creationId xmlns:a16="http://schemas.microsoft.com/office/drawing/2014/main" id="{B1FBE554-35C2-F64B-9C53-B611C8B5874C}"/>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4" name="Fußzeilenplatzhalter 3">
            <a:extLst>
              <a:ext uri="{FF2B5EF4-FFF2-40B4-BE49-F238E27FC236}">
                <a16:creationId xmlns:a16="http://schemas.microsoft.com/office/drawing/2014/main" id="{4A34370C-A23F-B045-B325-E45D18993CE4}"/>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25479678"/>
      </p:ext>
    </p:extLst>
  </p:cSld>
  <p:clrMapOvr>
    <a:masterClrMapping/>
  </p:clrMapOvr>
  <mc:AlternateContent xmlns:mc="http://schemas.openxmlformats.org/markup-compatibility/2006" xmlns:p14="http://schemas.microsoft.com/office/powerpoint/2010/main">
    <mc:Choice Requires="p14">
      <p:transition spd="slow" p14:dur="2000" advTm="85033"/>
    </mc:Choice>
    <mc:Fallback xmlns="">
      <p:transition spd="slow" advTm="8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9" grpId="1" animBg="1"/>
      <p:bldP spid="11" grpId="0" animBg="1"/>
      <p:bldP spid="11"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5200"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7</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8" name="Grafik 7">
            <a:extLst>
              <a:ext uri="{FF2B5EF4-FFF2-40B4-BE49-F238E27FC236}">
                <a16:creationId xmlns:a16="http://schemas.microsoft.com/office/drawing/2014/main" id="{0EDAA52A-FC72-AF4D-8FC9-18AB2E461BCD}"/>
              </a:ext>
            </a:extLst>
          </p:cNvPr>
          <p:cNvPicPr>
            <a:picLocks noChangeAspect="1"/>
          </p:cNvPicPr>
          <p:nvPr/>
        </p:nvPicPr>
        <p:blipFill>
          <a:blip r:embed="rId6"/>
          <a:stretch>
            <a:fillRect/>
          </a:stretch>
        </p:blipFill>
        <p:spPr>
          <a:xfrm>
            <a:off x="450000" y="900000"/>
            <a:ext cx="7030800" cy="5136412"/>
          </a:xfrm>
          <a:prstGeom prst="rect">
            <a:avLst/>
          </a:prstGeom>
        </p:spPr>
      </p:pic>
      <p:sp>
        <p:nvSpPr>
          <p:cNvPr id="11" name="Rechteck 10">
            <a:extLst>
              <a:ext uri="{FF2B5EF4-FFF2-40B4-BE49-F238E27FC236}">
                <a16:creationId xmlns:a16="http://schemas.microsoft.com/office/drawing/2014/main" id="{5FAA21CA-1D75-1F41-8C18-2996D1603916}"/>
              </a:ext>
            </a:extLst>
          </p:cNvPr>
          <p:cNvSpPr/>
          <p:nvPr/>
        </p:nvSpPr>
        <p:spPr>
          <a:xfrm>
            <a:off x="367196" y="1579747"/>
            <a:ext cx="6061036" cy="623957"/>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BAB149B8-EA04-2C42-9B5D-B64537CB3DC4}"/>
              </a:ext>
            </a:extLst>
          </p:cNvPr>
          <p:cNvSpPr/>
          <p:nvPr/>
        </p:nvSpPr>
        <p:spPr>
          <a:xfrm>
            <a:off x="1280160" y="1856232"/>
            <a:ext cx="1307592" cy="3129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Rechteck 13">
            <a:extLst>
              <a:ext uri="{FF2B5EF4-FFF2-40B4-BE49-F238E27FC236}">
                <a16:creationId xmlns:a16="http://schemas.microsoft.com/office/drawing/2014/main" id="{BF27E871-C27A-414F-B3E8-392B563E2EA2}"/>
              </a:ext>
            </a:extLst>
          </p:cNvPr>
          <p:cNvSpPr/>
          <p:nvPr/>
        </p:nvSpPr>
        <p:spPr>
          <a:xfrm>
            <a:off x="393116" y="2480189"/>
            <a:ext cx="1911171" cy="32876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9" name="Rechteck 18">
            <a:extLst>
              <a:ext uri="{FF2B5EF4-FFF2-40B4-BE49-F238E27FC236}">
                <a16:creationId xmlns:a16="http://schemas.microsoft.com/office/drawing/2014/main" id="{DD7B1B45-DB4F-3747-ACDB-9FCAEFB2E26E}"/>
              </a:ext>
            </a:extLst>
          </p:cNvPr>
          <p:cNvSpPr/>
          <p:nvPr/>
        </p:nvSpPr>
        <p:spPr>
          <a:xfrm>
            <a:off x="2555909" y="1856505"/>
            <a:ext cx="1307592" cy="3129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0" name="Rechteck 19">
            <a:extLst>
              <a:ext uri="{FF2B5EF4-FFF2-40B4-BE49-F238E27FC236}">
                <a16:creationId xmlns:a16="http://schemas.microsoft.com/office/drawing/2014/main" id="{C86A0C0D-EBF9-2244-9800-E353B1B85592}"/>
              </a:ext>
            </a:extLst>
          </p:cNvPr>
          <p:cNvSpPr/>
          <p:nvPr/>
        </p:nvSpPr>
        <p:spPr>
          <a:xfrm>
            <a:off x="393117" y="2847832"/>
            <a:ext cx="1911170" cy="17402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1" name="Rechteck 20">
            <a:extLst>
              <a:ext uri="{FF2B5EF4-FFF2-40B4-BE49-F238E27FC236}">
                <a16:creationId xmlns:a16="http://schemas.microsoft.com/office/drawing/2014/main" id="{A631DF12-CA47-7342-AAAE-1CD6D559B924}"/>
              </a:ext>
            </a:extLst>
          </p:cNvPr>
          <p:cNvSpPr/>
          <p:nvPr/>
        </p:nvSpPr>
        <p:spPr>
          <a:xfrm>
            <a:off x="3820078" y="1849817"/>
            <a:ext cx="1307592" cy="3129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2" name="Rechteck 21">
            <a:extLst>
              <a:ext uri="{FF2B5EF4-FFF2-40B4-BE49-F238E27FC236}">
                <a16:creationId xmlns:a16="http://schemas.microsoft.com/office/drawing/2014/main" id="{7B38EA93-177E-C44E-BA55-3AA14FF63BAD}"/>
              </a:ext>
            </a:extLst>
          </p:cNvPr>
          <p:cNvSpPr/>
          <p:nvPr/>
        </p:nvSpPr>
        <p:spPr>
          <a:xfrm>
            <a:off x="393117" y="2721939"/>
            <a:ext cx="1911170" cy="17402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3" name="Rechteck 22">
            <a:extLst>
              <a:ext uri="{FF2B5EF4-FFF2-40B4-BE49-F238E27FC236}">
                <a16:creationId xmlns:a16="http://schemas.microsoft.com/office/drawing/2014/main" id="{77FA425C-90D0-AF4C-AF23-AE774EE6077A}"/>
              </a:ext>
            </a:extLst>
          </p:cNvPr>
          <p:cNvSpPr/>
          <p:nvPr/>
        </p:nvSpPr>
        <p:spPr>
          <a:xfrm>
            <a:off x="5083007" y="1849817"/>
            <a:ext cx="1307592" cy="3129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4" name="Rechteck 23">
            <a:extLst>
              <a:ext uri="{FF2B5EF4-FFF2-40B4-BE49-F238E27FC236}">
                <a16:creationId xmlns:a16="http://schemas.microsoft.com/office/drawing/2014/main" id="{0AEF02AC-31EC-A94B-B7B3-1A3D712D23F1}"/>
              </a:ext>
            </a:extLst>
          </p:cNvPr>
          <p:cNvSpPr/>
          <p:nvPr/>
        </p:nvSpPr>
        <p:spPr>
          <a:xfrm>
            <a:off x="388658" y="2961791"/>
            <a:ext cx="1911170" cy="17402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5" name="Rechteck 24">
            <a:extLst>
              <a:ext uri="{FF2B5EF4-FFF2-40B4-BE49-F238E27FC236}">
                <a16:creationId xmlns:a16="http://schemas.microsoft.com/office/drawing/2014/main" id="{E32F027F-503E-B646-BF82-02876B68F31F}"/>
              </a:ext>
            </a:extLst>
          </p:cNvPr>
          <p:cNvSpPr/>
          <p:nvPr/>
        </p:nvSpPr>
        <p:spPr>
          <a:xfrm>
            <a:off x="393116" y="3447669"/>
            <a:ext cx="3938251" cy="104870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6" name="Rechteck 25">
            <a:extLst>
              <a:ext uri="{FF2B5EF4-FFF2-40B4-BE49-F238E27FC236}">
                <a16:creationId xmlns:a16="http://schemas.microsoft.com/office/drawing/2014/main" id="{13F08B07-2CF1-C648-A95A-C03AE9E392BA}"/>
              </a:ext>
            </a:extLst>
          </p:cNvPr>
          <p:cNvSpPr/>
          <p:nvPr/>
        </p:nvSpPr>
        <p:spPr>
          <a:xfrm>
            <a:off x="393116" y="4506864"/>
            <a:ext cx="5911431" cy="123347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9" name="Audio 8">
            <a:hlinkClick r:id="" action="ppaction://media"/>
            <a:extLst>
              <a:ext uri="{FF2B5EF4-FFF2-40B4-BE49-F238E27FC236}">
                <a16:creationId xmlns:a16="http://schemas.microsoft.com/office/drawing/2014/main" id="{6998DB18-EA7E-8248-AC9C-601DC3970D0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27" name="Datumsplatzhalter 2">
            <a:extLst>
              <a:ext uri="{FF2B5EF4-FFF2-40B4-BE49-F238E27FC236}">
                <a16:creationId xmlns:a16="http://schemas.microsoft.com/office/drawing/2014/main" id="{DBB839A5-33A9-4145-8BE6-C8094EA8751F}"/>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28" name="Fußzeilenplatzhalter 3">
            <a:extLst>
              <a:ext uri="{FF2B5EF4-FFF2-40B4-BE49-F238E27FC236}">
                <a16:creationId xmlns:a16="http://schemas.microsoft.com/office/drawing/2014/main" id="{F9405E07-AD0E-BD4A-A674-4510E957E431}"/>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3686834101"/>
      </p:ext>
    </p:extLst>
  </p:cSld>
  <p:clrMapOvr>
    <a:masterClrMapping/>
  </p:clrMapOvr>
  <mc:AlternateContent xmlns:mc="http://schemas.openxmlformats.org/markup-compatibility/2006" xmlns:p14="http://schemas.microsoft.com/office/powerpoint/2010/main">
    <mc:Choice Requires="p14">
      <p:transition spd="slow" p14:dur="2000" advTm="177821"/>
    </mc:Choice>
    <mc:Fallback xmlns="">
      <p:transition spd="slow" advTm="17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9"/>
                </p:tgtEl>
              </p:cMediaNode>
            </p:audio>
          </p:childTnLst>
        </p:cTn>
      </p:par>
    </p:tnLst>
    <p:bldLst>
      <p:bldP spid="11" grpId="1" animBg="1"/>
      <p:bldP spid="12" grpId="0" animBg="1"/>
      <p:bldP spid="12" grpId="1" animBg="1"/>
      <p:bldP spid="14" grpId="0" animBg="1"/>
      <p:bldP spid="14"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8</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6E297308-4237-FD49-9436-62F88A22A2CC}"/>
              </a:ext>
            </a:extLst>
          </p:cNvPr>
          <p:cNvPicPr>
            <a:picLocks noChangeAspect="1"/>
          </p:cNvPicPr>
          <p:nvPr/>
        </p:nvPicPr>
        <p:blipFill>
          <a:blip r:embed="rId6"/>
          <a:stretch>
            <a:fillRect/>
          </a:stretch>
        </p:blipFill>
        <p:spPr>
          <a:xfrm>
            <a:off x="450000" y="900000"/>
            <a:ext cx="7573499" cy="5523471"/>
          </a:xfrm>
          <a:prstGeom prst="rect">
            <a:avLst/>
          </a:prstGeom>
        </p:spPr>
      </p:pic>
      <p:sp>
        <p:nvSpPr>
          <p:cNvPr id="9" name="Rechteck 8">
            <a:extLst>
              <a:ext uri="{FF2B5EF4-FFF2-40B4-BE49-F238E27FC236}">
                <a16:creationId xmlns:a16="http://schemas.microsoft.com/office/drawing/2014/main" id="{367B33B8-62E9-6749-BC08-3F2B8AC46F3A}"/>
              </a:ext>
            </a:extLst>
          </p:cNvPr>
          <p:cNvSpPr/>
          <p:nvPr/>
        </p:nvSpPr>
        <p:spPr>
          <a:xfrm>
            <a:off x="417048" y="1614616"/>
            <a:ext cx="6568638" cy="118258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1" name="Rechteck 10">
            <a:extLst>
              <a:ext uri="{FF2B5EF4-FFF2-40B4-BE49-F238E27FC236}">
                <a16:creationId xmlns:a16="http://schemas.microsoft.com/office/drawing/2014/main" id="{C3E0B09B-B4B5-4F43-B2ED-609BD1BA4386}"/>
              </a:ext>
            </a:extLst>
          </p:cNvPr>
          <p:cNvSpPr/>
          <p:nvPr/>
        </p:nvSpPr>
        <p:spPr>
          <a:xfrm>
            <a:off x="417048" y="3070442"/>
            <a:ext cx="3990195" cy="235829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5EFAA3FE-1B5E-484C-B61C-35092C3C230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2" name="Datumsplatzhalter 2">
            <a:extLst>
              <a:ext uri="{FF2B5EF4-FFF2-40B4-BE49-F238E27FC236}">
                <a16:creationId xmlns:a16="http://schemas.microsoft.com/office/drawing/2014/main" id="{9636F3F4-DD82-A643-9034-E0F73F0CE9A3}"/>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3" name="Fußzeilenplatzhalter 3">
            <a:extLst>
              <a:ext uri="{FF2B5EF4-FFF2-40B4-BE49-F238E27FC236}">
                <a16:creationId xmlns:a16="http://schemas.microsoft.com/office/drawing/2014/main" id="{BBBEE43D-B338-6544-9B65-A89E7BBAAB0A}"/>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098029424"/>
      </p:ext>
    </p:extLst>
  </p:cSld>
  <p:clrMapOvr>
    <a:masterClrMapping/>
  </p:clrMapOvr>
  <mc:AlternateContent xmlns:mc="http://schemas.openxmlformats.org/markup-compatibility/2006" xmlns:p14="http://schemas.microsoft.com/office/powerpoint/2010/main">
    <mc:Choice Requires="p14">
      <p:transition spd="slow" p14:dur="2000" advTm="88205"/>
    </mc:Choice>
    <mc:Fallback xmlns="">
      <p:transition spd="slow" advTm="8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9"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1A936BD5-6895-0542-A225-43D0602EC568}"/>
              </a:ext>
            </a:extLst>
          </p:cNvPr>
          <p:cNvPicPr>
            <a:picLocks noChangeAspect="1"/>
          </p:cNvPicPr>
          <p:nvPr/>
        </p:nvPicPr>
        <p:blipFill rotWithShape="1">
          <a:blip r:embed="rId6"/>
          <a:srcRect b="1281"/>
          <a:stretch/>
        </p:blipFill>
        <p:spPr>
          <a:xfrm>
            <a:off x="450000" y="900000"/>
            <a:ext cx="8237268" cy="5511600"/>
          </a:xfrm>
          <a:prstGeom prst="rect">
            <a:avLst/>
          </a:prstGeom>
        </p:spPr>
      </p:pic>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9</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085827"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Interpreting the Output</a:t>
            </a:r>
            <a:endParaRPr lang="de-DE" dirty="0">
              <a:solidFill>
                <a:srgbClr val="C1092D"/>
              </a:solidFill>
              <a:latin typeface="Arial Narrow" panose="020B0604020202020204" pitchFamily="34" charset="0"/>
              <a:cs typeface="Arial Narrow" panose="020B0604020202020204" pitchFamily="34" charset="0"/>
            </a:endParaRPr>
          </a:p>
        </p:txBody>
      </p:sp>
      <p:sp>
        <p:nvSpPr>
          <p:cNvPr id="11" name="Rechteck 10">
            <a:extLst>
              <a:ext uri="{FF2B5EF4-FFF2-40B4-BE49-F238E27FC236}">
                <a16:creationId xmlns:a16="http://schemas.microsoft.com/office/drawing/2014/main" id="{B177242F-340D-5344-B528-5063F8EE56CB}"/>
              </a:ext>
            </a:extLst>
          </p:cNvPr>
          <p:cNvSpPr/>
          <p:nvPr/>
        </p:nvSpPr>
        <p:spPr>
          <a:xfrm>
            <a:off x="417048" y="2739656"/>
            <a:ext cx="6700152" cy="222421"/>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5D81918C-EFDC-704F-A809-6D3F557CB525}"/>
              </a:ext>
            </a:extLst>
          </p:cNvPr>
          <p:cNvSpPr/>
          <p:nvPr/>
        </p:nvSpPr>
        <p:spPr>
          <a:xfrm>
            <a:off x="417048" y="4094205"/>
            <a:ext cx="3891341" cy="446771"/>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4" name="Audio 13">
            <a:hlinkClick r:id="" action="ppaction://media"/>
            <a:extLst>
              <a:ext uri="{FF2B5EF4-FFF2-40B4-BE49-F238E27FC236}">
                <a16:creationId xmlns:a16="http://schemas.microsoft.com/office/drawing/2014/main" id="{A242D218-CED3-8647-9ADE-D6FBE55159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5" name="Datumsplatzhalter 2">
            <a:extLst>
              <a:ext uri="{FF2B5EF4-FFF2-40B4-BE49-F238E27FC236}">
                <a16:creationId xmlns:a16="http://schemas.microsoft.com/office/drawing/2014/main" id="{21C0DF3D-6208-C740-8C49-F5A5E396227C}"/>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6" name="Fußzeilenplatzhalter 3">
            <a:extLst>
              <a:ext uri="{FF2B5EF4-FFF2-40B4-BE49-F238E27FC236}">
                <a16:creationId xmlns:a16="http://schemas.microsoft.com/office/drawing/2014/main" id="{F11923CE-29F0-AB48-ADFE-98F0BDD610F3}"/>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3060548237"/>
      </p:ext>
    </p:extLst>
  </p:cSld>
  <p:clrMapOvr>
    <a:masterClrMapping/>
  </p:clrMapOvr>
  <mc:AlternateContent xmlns:mc="http://schemas.openxmlformats.org/markup-compatibility/2006" xmlns:p14="http://schemas.microsoft.com/office/powerpoint/2010/main">
    <mc:Choice Requires="p14">
      <p:transition spd="slow" p14:dur="2000" advTm="98139"/>
    </mc:Choice>
    <mc:Fallback xmlns="">
      <p:transition spd="slow" advTm="9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8"/>
</p:tagLst>
</file>

<file path=ppt/tags/tag10.xml><?xml version="1.0" encoding="utf-8"?>
<p:tagLst xmlns:a="http://schemas.openxmlformats.org/drawingml/2006/main" xmlns:r="http://schemas.openxmlformats.org/officeDocument/2006/relationships" xmlns:p="http://schemas.openxmlformats.org/presentationml/2006/main">
  <p:tag name="TIMING" val="|21.3|26.3"/>
</p:tagLst>
</file>

<file path=ppt/tags/tag11.xml><?xml version="1.0" encoding="utf-8"?>
<p:tagLst xmlns:a="http://schemas.openxmlformats.org/drawingml/2006/main" xmlns:r="http://schemas.openxmlformats.org/officeDocument/2006/relationships" xmlns:p="http://schemas.openxmlformats.org/presentationml/2006/main">
  <p:tag name="TIMING" val="|68.8|52.6|20.7|16.7"/>
</p:tagLst>
</file>

<file path=ppt/tags/tag2.xml><?xml version="1.0" encoding="utf-8"?>
<p:tagLst xmlns:a="http://schemas.openxmlformats.org/drawingml/2006/main" xmlns:r="http://schemas.openxmlformats.org/officeDocument/2006/relationships" xmlns:p="http://schemas.openxmlformats.org/presentationml/2006/main">
  <p:tag name="TIMING" val="|16.9"/>
</p:tagLst>
</file>

<file path=ppt/tags/tag3.xml><?xml version="1.0" encoding="utf-8"?>
<p:tagLst xmlns:a="http://schemas.openxmlformats.org/drawingml/2006/main" xmlns:r="http://schemas.openxmlformats.org/officeDocument/2006/relationships" xmlns:p="http://schemas.openxmlformats.org/presentationml/2006/main">
  <p:tag name="TIMING" val="|18.2|8|5.8|7.4|6.9|11.2|6.9"/>
</p:tagLst>
</file>

<file path=ppt/tags/tag4.xml><?xml version="1.0" encoding="utf-8"?>
<p:tagLst xmlns:a="http://schemas.openxmlformats.org/drawingml/2006/main" xmlns:r="http://schemas.openxmlformats.org/officeDocument/2006/relationships" xmlns:p="http://schemas.openxmlformats.org/presentationml/2006/main">
  <p:tag name="TIMING" val="|11.6|30.5|32.6|43.4|31.1|81.1"/>
</p:tagLst>
</file>

<file path=ppt/tags/tag5.xml><?xml version="1.0" encoding="utf-8"?>
<p:tagLst xmlns:a="http://schemas.openxmlformats.org/drawingml/2006/main" xmlns:r="http://schemas.openxmlformats.org/officeDocument/2006/relationships" xmlns:p="http://schemas.openxmlformats.org/presentationml/2006/main">
  <p:tag name="TIMING" val="|49.7|6.9"/>
</p:tagLst>
</file>

<file path=ppt/tags/tag6.xml><?xml version="1.0" encoding="utf-8"?>
<p:tagLst xmlns:a="http://schemas.openxmlformats.org/drawingml/2006/main" xmlns:r="http://schemas.openxmlformats.org/officeDocument/2006/relationships" xmlns:p="http://schemas.openxmlformats.org/presentationml/2006/main">
  <p:tag name="TIMING" val="|26.3|35.6|13.2|25.8|18|5.6|10.2|39.9"/>
</p:tagLst>
</file>

<file path=ppt/tags/tag7.xml><?xml version="1.0" encoding="utf-8"?>
<p:tagLst xmlns:a="http://schemas.openxmlformats.org/drawingml/2006/main" xmlns:r="http://schemas.openxmlformats.org/officeDocument/2006/relationships" xmlns:p="http://schemas.openxmlformats.org/presentationml/2006/main">
  <p:tag name="TIMING" val="|42.7|41.7"/>
</p:tagLst>
</file>

<file path=ppt/tags/tag8.xml><?xml version="1.0" encoding="utf-8"?>
<p:tagLst xmlns:a="http://schemas.openxmlformats.org/drawingml/2006/main" xmlns:r="http://schemas.openxmlformats.org/officeDocument/2006/relationships" xmlns:p="http://schemas.openxmlformats.org/presentationml/2006/main">
  <p:tag name="TIMING" val="|50.5"/>
</p:tagLst>
</file>

<file path=ppt/tags/tag9.xml><?xml version="1.0" encoding="utf-8"?>
<p:tagLst xmlns:a="http://schemas.openxmlformats.org/drawingml/2006/main" xmlns:r="http://schemas.openxmlformats.org/officeDocument/2006/relationships" xmlns:p="http://schemas.openxmlformats.org/presentationml/2006/main">
  <p:tag name="TIMING" val="|27.1|16.5|10|31.6|9.7"/>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0">
          <a:solidFill>
            <a:schemeClr val="bg1"/>
          </a:solidFill>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rgbClr val="C1092D"/>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3504</Words>
  <Application>Microsoft Macintosh PowerPoint</Application>
  <PresentationFormat>A4-Papier (210 x 297 mm)</PresentationFormat>
  <Paragraphs>201</Paragraphs>
  <Slides>15</Slides>
  <Notes>15</Notes>
  <HiddenSlides>0</HiddenSlides>
  <MMClips>14</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15</vt:i4>
      </vt:variant>
    </vt:vector>
  </HeadingPairs>
  <TitlesOfParts>
    <vt:vector size="24" baseType="lpstr">
      <vt:lpstr>ＭＳ Ｐゴシック</vt:lpstr>
      <vt:lpstr>Arial</vt:lpstr>
      <vt:lpstr>Arial Narrow</vt:lpstr>
      <vt:lpstr>Calibri</vt:lpstr>
      <vt:lpstr>Garamond</vt:lpstr>
      <vt:lpstr>Symbol</vt:lpstr>
      <vt:lpstr>Times New Roman</vt:lpstr>
      <vt:lpstr>Wingdings</vt:lpstr>
      <vt:lpstr>Office-Design</vt:lpstr>
      <vt:lpstr>PowerPoint-Präsentation</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vector>
  </TitlesOfParts>
  <Company>Peakom GmbH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fd fds</dc:creator>
  <cp:lastModifiedBy>CHD</cp:lastModifiedBy>
  <cp:revision>1189</cp:revision>
  <dcterms:created xsi:type="dcterms:W3CDTF">2011-08-27T16:08:40Z</dcterms:created>
  <dcterms:modified xsi:type="dcterms:W3CDTF">2019-04-08T12:33:07Z</dcterms:modified>
</cp:coreProperties>
</file>